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81" r:id="rId2"/>
    <p:sldId id="476" r:id="rId3"/>
    <p:sldId id="447" r:id="rId4"/>
    <p:sldId id="282" r:id="rId5"/>
    <p:sldId id="441" r:id="rId6"/>
    <p:sldId id="440" r:id="rId7"/>
    <p:sldId id="448" r:id="rId8"/>
    <p:sldId id="430" r:id="rId9"/>
    <p:sldId id="428" r:id="rId10"/>
    <p:sldId id="429" r:id="rId11"/>
    <p:sldId id="431" r:id="rId12"/>
    <p:sldId id="449" r:id="rId13"/>
    <p:sldId id="427" r:id="rId14"/>
    <p:sldId id="373" r:id="rId15"/>
    <p:sldId id="452" r:id="rId16"/>
    <p:sldId id="458" r:id="rId17"/>
    <p:sldId id="469" r:id="rId18"/>
    <p:sldId id="470" r:id="rId19"/>
    <p:sldId id="459" r:id="rId20"/>
    <p:sldId id="461" r:id="rId21"/>
    <p:sldId id="463" r:id="rId22"/>
    <p:sldId id="462" r:id="rId23"/>
    <p:sldId id="465" r:id="rId24"/>
    <p:sldId id="466" r:id="rId25"/>
    <p:sldId id="467" r:id="rId26"/>
    <p:sldId id="464" r:id="rId27"/>
    <p:sldId id="472" r:id="rId28"/>
    <p:sldId id="478" r:id="rId29"/>
    <p:sldId id="477" r:id="rId30"/>
    <p:sldId id="456" r:id="rId31"/>
    <p:sldId id="320" r:id="rId32"/>
  </p:sldIdLst>
  <p:sldSz cx="12192000" cy="68580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9" autoAdjust="0"/>
    <p:restoredTop sz="92819" autoAdjust="0"/>
  </p:normalViewPr>
  <p:slideViewPr>
    <p:cSldViewPr snapToGrid="0">
      <p:cViewPr varScale="1">
        <p:scale>
          <a:sx n="97" d="100"/>
          <a:sy n="97" d="100"/>
        </p:scale>
        <p:origin x="72" y="168"/>
      </p:cViewPr>
      <p:guideLst>
        <p:guide orient="horz" pos="2160"/>
        <p:guide pos="3840"/>
      </p:guideLst>
    </p:cSldViewPr>
  </p:slideViewPr>
  <p:outlineViewPr>
    <p:cViewPr>
      <p:scale>
        <a:sx n="33" d="100"/>
        <a:sy n="33" d="100"/>
      </p:scale>
      <p:origin x="0" y="-11140"/>
    </p:cViewPr>
  </p:outlineViewPr>
  <p:notesTextViewPr>
    <p:cViewPr>
      <p:scale>
        <a:sx n="3" d="2"/>
        <a:sy n="3" d="2"/>
      </p:scale>
      <p:origin x="0" y="0"/>
    </p:cViewPr>
  </p:notesTextViewPr>
  <p:sorterViewPr>
    <p:cViewPr>
      <p:scale>
        <a:sx n="93" d="100"/>
        <a:sy n="93" d="100"/>
      </p:scale>
      <p:origin x="0" y="-74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23362B-B20C-42BC-8349-46D13BF5DB8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2396A00-8FD4-410F-BC0F-4512CD3DF285}">
      <dgm:prSet/>
      <dgm:spPr/>
      <dgm:t>
        <a:bodyPr/>
        <a:lstStyle/>
        <a:p>
          <a:r>
            <a:rPr lang="en-US" dirty="0"/>
            <a:t>Make PRSA a more inclusive and welcoming Society by reaching out to industry professionals of diverse racial backgrounds, ethnicities and sexual orientations.</a:t>
          </a:r>
        </a:p>
      </dgm:t>
    </dgm:pt>
    <dgm:pt modelId="{4D6A84D4-5044-4660-9293-933E7D2FFDC4}" type="parTrans" cxnId="{2B160302-B9B9-4203-9971-85CBF7AD4C9A}">
      <dgm:prSet/>
      <dgm:spPr/>
      <dgm:t>
        <a:bodyPr/>
        <a:lstStyle/>
        <a:p>
          <a:endParaRPr lang="en-US"/>
        </a:p>
      </dgm:t>
    </dgm:pt>
    <dgm:pt modelId="{2C37C012-2EF4-4EE3-9D92-8FBCE06D9EF6}" type="sibTrans" cxnId="{2B160302-B9B9-4203-9971-85CBF7AD4C9A}">
      <dgm:prSet/>
      <dgm:spPr/>
      <dgm:t>
        <a:bodyPr/>
        <a:lstStyle/>
        <a:p>
          <a:endParaRPr lang="en-US"/>
        </a:p>
      </dgm:t>
    </dgm:pt>
    <dgm:pt modelId="{057C47F5-AA2F-49F1-8893-CB638F2ECBE6}">
      <dgm:prSet/>
      <dgm:spPr/>
      <dgm:t>
        <a:bodyPr/>
        <a:lstStyle/>
        <a:p>
          <a:r>
            <a:rPr lang="en-US" dirty="0"/>
            <a:t>Help to diversify the industry by supporting minority candidates who aspire to a career in public relations by helping them develop industry familiarity and knowledge, relevant skills and a network of professional contacts. </a:t>
          </a:r>
        </a:p>
      </dgm:t>
    </dgm:pt>
    <dgm:pt modelId="{0FEA8AEE-F329-4A0F-AFB1-1B1906295E30}" type="parTrans" cxnId="{4A0D6A82-4753-46A7-9A16-3BE783E3F5C8}">
      <dgm:prSet/>
      <dgm:spPr/>
      <dgm:t>
        <a:bodyPr/>
        <a:lstStyle/>
        <a:p>
          <a:endParaRPr lang="en-US"/>
        </a:p>
      </dgm:t>
    </dgm:pt>
    <dgm:pt modelId="{4281DEBF-0AEA-46B4-B412-B06BDC70E568}" type="sibTrans" cxnId="{4A0D6A82-4753-46A7-9A16-3BE783E3F5C8}">
      <dgm:prSet/>
      <dgm:spPr/>
      <dgm:t>
        <a:bodyPr/>
        <a:lstStyle/>
        <a:p>
          <a:endParaRPr lang="en-US"/>
        </a:p>
      </dgm:t>
    </dgm:pt>
    <dgm:pt modelId="{37779380-AF2E-4655-8070-4FE75F64639B}">
      <dgm:prSet/>
      <dgm:spPr/>
      <dgm:t>
        <a:bodyPr/>
        <a:lstStyle/>
        <a:p>
          <a:r>
            <a:rPr lang="en-US" dirty="0"/>
            <a:t>Bring multicultural understanding and expertise to public relations professionals in order to address the diverse audiences in the nation.</a:t>
          </a:r>
        </a:p>
      </dgm:t>
    </dgm:pt>
    <dgm:pt modelId="{EDC5A745-B57E-4CDF-B665-CBE4B35C739A}" type="parTrans" cxnId="{EF2E8E2A-5021-42D5-B924-EB0E368890C3}">
      <dgm:prSet/>
      <dgm:spPr/>
      <dgm:t>
        <a:bodyPr/>
        <a:lstStyle/>
        <a:p>
          <a:endParaRPr lang="en-US"/>
        </a:p>
      </dgm:t>
    </dgm:pt>
    <dgm:pt modelId="{EB12CA3A-0022-4457-B168-00089110CC97}" type="sibTrans" cxnId="{EF2E8E2A-5021-42D5-B924-EB0E368890C3}">
      <dgm:prSet/>
      <dgm:spPr/>
      <dgm:t>
        <a:bodyPr/>
        <a:lstStyle/>
        <a:p>
          <a:endParaRPr lang="en-US"/>
        </a:p>
      </dgm:t>
    </dgm:pt>
    <dgm:pt modelId="{A8CB3DDC-6C68-4E56-9702-01746F457891}" type="pres">
      <dgm:prSet presAssocID="{B823362B-B20C-42BC-8349-46D13BF5DB87}" presName="root" presStyleCnt="0">
        <dgm:presLayoutVars>
          <dgm:dir/>
          <dgm:resizeHandles val="exact"/>
        </dgm:presLayoutVars>
      </dgm:prSet>
      <dgm:spPr/>
    </dgm:pt>
    <dgm:pt modelId="{37890332-0F5F-4190-AB58-CC4A0DFA347D}" type="pres">
      <dgm:prSet presAssocID="{02396A00-8FD4-410F-BC0F-4512CD3DF285}" presName="compNode" presStyleCnt="0"/>
      <dgm:spPr/>
    </dgm:pt>
    <dgm:pt modelId="{420150F2-7C9C-407C-8E09-299A123A08AE}" type="pres">
      <dgm:prSet presAssocID="{02396A00-8FD4-410F-BC0F-4512CD3DF285}" presName="bgRect" presStyleLbl="bgShp" presStyleIdx="0" presStyleCnt="3"/>
      <dgm:spPr/>
    </dgm:pt>
    <dgm:pt modelId="{9DD65744-7DD5-4A6E-AA2F-D39D6C71E731}" type="pres">
      <dgm:prSet presAssocID="{02396A00-8FD4-410F-BC0F-4512CD3DF28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B6E98CD0-F8E8-4E2E-8D8C-E9B8A7A6327C}" type="pres">
      <dgm:prSet presAssocID="{02396A00-8FD4-410F-BC0F-4512CD3DF285}" presName="spaceRect" presStyleCnt="0"/>
      <dgm:spPr/>
    </dgm:pt>
    <dgm:pt modelId="{E4A432A1-0631-4016-89AA-D0ED836620E7}" type="pres">
      <dgm:prSet presAssocID="{02396A00-8FD4-410F-BC0F-4512CD3DF285}" presName="parTx" presStyleLbl="revTx" presStyleIdx="0" presStyleCnt="3">
        <dgm:presLayoutVars>
          <dgm:chMax val="0"/>
          <dgm:chPref val="0"/>
        </dgm:presLayoutVars>
      </dgm:prSet>
      <dgm:spPr/>
    </dgm:pt>
    <dgm:pt modelId="{741BD328-36BF-4FB3-8F21-76B6EC8434C4}" type="pres">
      <dgm:prSet presAssocID="{2C37C012-2EF4-4EE3-9D92-8FBCE06D9EF6}" presName="sibTrans" presStyleCnt="0"/>
      <dgm:spPr/>
    </dgm:pt>
    <dgm:pt modelId="{A9FF0BE3-16C3-4A02-9146-705A0931ACBD}" type="pres">
      <dgm:prSet presAssocID="{057C47F5-AA2F-49F1-8893-CB638F2ECBE6}" presName="compNode" presStyleCnt="0"/>
      <dgm:spPr/>
    </dgm:pt>
    <dgm:pt modelId="{A7884E4D-84F8-457D-9824-F738B2A5DBF7}" type="pres">
      <dgm:prSet presAssocID="{057C47F5-AA2F-49F1-8893-CB638F2ECBE6}" presName="bgRect" presStyleLbl="bgShp" presStyleIdx="1" presStyleCnt="3"/>
      <dgm:spPr/>
    </dgm:pt>
    <dgm:pt modelId="{5FDFFB6E-3F22-469B-BFD4-CAAE651837BF}" type="pres">
      <dgm:prSet presAssocID="{057C47F5-AA2F-49F1-8893-CB638F2ECBE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DE2ADF71-CB42-45BD-9BC3-49BA2271CED5}" type="pres">
      <dgm:prSet presAssocID="{057C47F5-AA2F-49F1-8893-CB638F2ECBE6}" presName="spaceRect" presStyleCnt="0"/>
      <dgm:spPr/>
    </dgm:pt>
    <dgm:pt modelId="{097BEC50-815E-4589-9FF9-64843F88CC96}" type="pres">
      <dgm:prSet presAssocID="{057C47F5-AA2F-49F1-8893-CB638F2ECBE6}" presName="parTx" presStyleLbl="revTx" presStyleIdx="1" presStyleCnt="3">
        <dgm:presLayoutVars>
          <dgm:chMax val="0"/>
          <dgm:chPref val="0"/>
        </dgm:presLayoutVars>
      </dgm:prSet>
      <dgm:spPr/>
    </dgm:pt>
    <dgm:pt modelId="{F827D8AD-AA67-4FC4-B66B-5A7E3B622E76}" type="pres">
      <dgm:prSet presAssocID="{4281DEBF-0AEA-46B4-B412-B06BDC70E568}" presName="sibTrans" presStyleCnt="0"/>
      <dgm:spPr/>
    </dgm:pt>
    <dgm:pt modelId="{7B56B969-3984-4EA8-89A0-1C8E4089C632}" type="pres">
      <dgm:prSet presAssocID="{37779380-AF2E-4655-8070-4FE75F64639B}" presName="compNode" presStyleCnt="0"/>
      <dgm:spPr/>
    </dgm:pt>
    <dgm:pt modelId="{DDBBFDF5-8C45-49B9-A861-D6C158BB43A9}" type="pres">
      <dgm:prSet presAssocID="{37779380-AF2E-4655-8070-4FE75F64639B}" presName="bgRect" presStyleLbl="bgShp" presStyleIdx="2" presStyleCnt="3"/>
      <dgm:spPr/>
    </dgm:pt>
    <dgm:pt modelId="{F59B4D41-2AF0-43C3-AA3C-0C85EE26D915}" type="pres">
      <dgm:prSet presAssocID="{37779380-AF2E-4655-8070-4FE75F64639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3390D2FF-1B33-4624-975E-EED69DD64C94}" type="pres">
      <dgm:prSet presAssocID="{37779380-AF2E-4655-8070-4FE75F64639B}" presName="spaceRect" presStyleCnt="0"/>
      <dgm:spPr/>
    </dgm:pt>
    <dgm:pt modelId="{2E92998E-F81C-4D11-BF07-7A1A7FA02E42}" type="pres">
      <dgm:prSet presAssocID="{37779380-AF2E-4655-8070-4FE75F64639B}" presName="parTx" presStyleLbl="revTx" presStyleIdx="2" presStyleCnt="3">
        <dgm:presLayoutVars>
          <dgm:chMax val="0"/>
          <dgm:chPref val="0"/>
        </dgm:presLayoutVars>
      </dgm:prSet>
      <dgm:spPr/>
    </dgm:pt>
  </dgm:ptLst>
  <dgm:cxnLst>
    <dgm:cxn modelId="{2B160302-B9B9-4203-9971-85CBF7AD4C9A}" srcId="{B823362B-B20C-42BC-8349-46D13BF5DB87}" destId="{02396A00-8FD4-410F-BC0F-4512CD3DF285}" srcOrd="0" destOrd="0" parTransId="{4D6A84D4-5044-4660-9293-933E7D2FFDC4}" sibTransId="{2C37C012-2EF4-4EE3-9D92-8FBCE06D9EF6}"/>
    <dgm:cxn modelId="{7FA8A316-F914-433B-96CE-9C5534D0ED17}" type="presOf" srcId="{B823362B-B20C-42BC-8349-46D13BF5DB87}" destId="{A8CB3DDC-6C68-4E56-9702-01746F457891}" srcOrd="0" destOrd="0" presId="urn:microsoft.com/office/officeart/2018/2/layout/IconVerticalSolidList"/>
    <dgm:cxn modelId="{EF2E8E2A-5021-42D5-B924-EB0E368890C3}" srcId="{B823362B-B20C-42BC-8349-46D13BF5DB87}" destId="{37779380-AF2E-4655-8070-4FE75F64639B}" srcOrd="2" destOrd="0" parTransId="{EDC5A745-B57E-4CDF-B665-CBE4B35C739A}" sibTransId="{EB12CA3A-0022-4457-B168-00089110CC97}"/>
    <dgm:cxn modelId="{8131393C-567C-48EE-9E3B-E2B4D0B7D799}" type="presOf" srcId="{057C47F5-AA2F-49F1-8893-CB638F2ECBE6}" destId="{097BEC50-815E-4589-9FF9-64843F88CC96}" srcOrd="0" destOrd="0" presId="urn:microsoft.com/office/officeart/2018/2/layout/IconVerticalSolidList"/>
    <dgm:cxn modelId="{7F6DF440-123A-4418-AAEC-9DAE37651918}" type="presOf" srcId="{37779380-AF2E-4655-8070-4FE75F64639B}" destId="{2E92998E-F81C-4D11-BF07-7A1A7FA02E42}" srcOrd="0" destOrd="0" presId="urn:microsoft.com/office/officeart/2018/2/layout/IconVerticalSolidList"/>
    <dgm:cxn modelId="{D6C4CA46-4E3F-4820-94D8-F21489EC0B31}" type="presOf" srcId="{02396A00-8FD4-410F-BC0F-4512CD3DF285}" destId="{E4A432A1-0631-4016-89AA-D0ED836620E7}" srcOrd="0" destOrd="0" presId="urn:microsoft.com/office/officeart/2018/2/layout/IconVerticalSolidList"/>
    <dgm:cxn modelId="{4A0D6A82-4753-46A7-9A16-3BE783E3F5C8}" srcId="{B823362B-B20C-42BC-8349-46D13BF5DB87}" destId="{057C47F5-AA2F-49F1-8893-CB638F2ECBE6}" srcOrd="1" destOrd="0" parTransId="{0FEA8AEE-F329-4A0F-AFB1-1B1906295E30}" sibTransId="{4281DEBF-0AEA-46B4-B412-B06BDC70E568}"/>
    <dgm:cxn modelId="{4B0C890A-3904-49C2-8E8A-9A49B44C0D26}" type="presParOf" srcId="{A8CB3DDC-6C68-4E56-9702-01746F457891}" destId="{37890332-0F5F-4190-AB58-CC4A0DFA347D}" srcOrd="0" destOrd="0" presId="urn:microsoft.com/office/officeart/2018/2/layout/IconVerticalSolidList"/>
    <dgm:cxn modelId="{CF886147-33F4-4E2A-8BC2-B45D7C05A847}" type="presParOf" srcId="{37890332-0F5F-4190-AB58-CC4A0DFA347D}" destId="{420150F2-7C9C-407C-8E09-299A123A08AE}" srcOrd="0" destOrd="0" presId="urn:microsoft.com/office/officeart/2018/2/layout/IconVerticalSolidList"/>
    <dgm:cxn modelId="{F23CC473-26E0-49E3-ACD7-9EEB2F386312}" type="presParOf" srcId="{37890332-0F5F-4190-AB58-CC4A0DFA347D}" destId="{9DD65744-7DD5-4A6E-AA2F-D39D6C71E731}" srcOrd="1" destOrd="0" presId="urn:microsoft.com/office/officeart/2018/2/layout/IconVerticalSolidList"/>
    <dgm:cxn modelId="{92A3FF60-1021-4D67-9F5A-ECBDF5FF407E}" type="presParOf" srcId="{37890332-0F5F-4190-AB58-CC4A0DFA347D}" destId="{B6E98CD0-F8E8-4E2E-8D8C-E9B8A7A6327C}" srcOrd="2" destOrd="0" presId="urn:microsoft.com/office/officeart/2018/2/layout/IconVerticalSolidList"/>
    <dgm:cxn modelId="{9D8E9B66-C8D6-45BA-9826-49DE5EDDC7C0}" type="presParOf" srcId="{37890332-0F5F-4190-AB58-CC4A0DFA347D}" destId="{E4A432A1-0631-4016-89AA-D0ED836620E7}" srcOrd="3" destOrd="0" presId="urn:microsoft.com/office/officeart/2018/2/layout/IconVerticalSolidList"/>
    <dgm:cxn modelId="{4DBADBE2-24BF-4BBC-A1EC-0D575E4F552C}" type="presParOf" srcId="{A8CB3DDC-6C68-4E56-9702-01746F457891}" destId="{741BD328-36BF-4FB3-8F21-76B6EC8434C4}" srcOrd="1" destOrd="0" presId="urn:microsoft.com/office/officeart/2018/2/layout/IconVerticalSolidList"/>
    <dgm:cxn modelId="{72C18F09-187C-4FC5-B17E-DFF4FEF78127}" type="presParOf" srcId="{A8CB3DDC-6C68-4E56-9702-01746F457891}" destId="{A9FF0BE3-16C3-4A02-9146-705A0931ACBD}" srcOrd="2" destOrd="0" presId="urn:microsoft.com/office/officeart/2018/2/layout/IconVerticalSolidList"/>
    <dgm:cxn modelId="{F80B698F-8633-4096-A0C6-8E60F67D6DBF}" type="presParOf" srcId="{A9FF0BE3-16C3-4A02-9146-705A0931ACBD}" destId="{A7884E4D-84F8-457D-9824-F738B2A5DBF7}" srcOrd="0" destOrd="0" presId="urn:microsoft.com/office/officeart/2018/2/layout/IconVerticalSolidList"/>
    <dgm:cxn modelId="{CCB6D54F-8E8B-466F-B605-1D69FDDD1BA6}" type="presParOf" srcId="{A9FF0BE3-16C3-4A02-9146-705A0931ACBD}" destId="{5FDFFB6E-3F22-469B-BFD4-CAAE651837BF}" srcOrd="1" destOrd="0" presId="urn:microsoft.com/office/officeart/2018/2/layout/IconVerticalSolidList"/>
    <dgm:cxn modelId="{409A0550-31E4-4A52-87E8-EF8816AA7352}" type="presParOf" srcId="{A9FF0BE3-16C3-4A02-9146-705A0931ACBD}" destId="{DE2ADF71-CB42-45BD-9BC3-49BA2271CED5}" srcOrd="2" destOrd="0" presId="urn:microsoft.com/office/officeart/2018/2/layout/IconVerticalSolidList"/>
    <dgm:cxn modelId="{25E75745-02D1-490E-A0D2-6D5E3E2F7608}" type="presParOf" srcId="{A9FF0BE3-16C3-4A02-9146-705A0931ACBD}" destId="{097BEC50-815E-4589-9FF9-64843F88CC96}" srcOrd="3" destOrd="0" presId="urn:microsoft.com/office/officeart/2018/2/layout/IconVerticalSolidList"/>
    <dgm:cxn modelId="{D6853CD6-065C-4B0E-A98F-381A8ADA74DD}" type="presParOf" srcId="{A8CB3DDC-6C68-4E56-9702-01746F457891}" destId="{F827D8AD-AA67-4FC4-B66B-5A7E3B622E76}" srcOrd="3" destOrd="0" presId="urn:microsoft.com/office/officeart/2018/2/layout/IconVerticalSolidList"/>
    <dgm:cxn modelId="{D2D04B66-6329-485A-B652-31916A54F981}" type="presParOf" srcId="{A8CB3DDC-6C68-4E56-9702-01746F457891}" destId="{7B56B969-3984-4EA8-89A0-1C8E4089C632}" srcOrd="4" destOrd="0" presId="urn:microsoft.com/office/officeart/2018/2/layout/IconVerticalSolidList"/>
    <dgm:cxn modelId="{0DC60A8A-0293-4105-B1A9-08F07F1D1B79}" type="presParOf" srcId="{7B56B969-3984-4EA8-89A0-1C8E4089C632}" destId="{DDBBFDF5-8C45-49B9-A861-D6C158BB43A9}" srcOrd="0" destOrd="0" presId="urn:microsoft.com/office/officeart/2018/2/layout/IconVerticalSolidList"/>
    <dgm:cxn modelId="{8DB31C1B-6B25-49E9-893C-81DFC7D606B7}" type="presParOf" srcId="{7B56B969-3984-4EA8-89A0-1C8E4089C632}" destId="{F59B4D41-2AF0-43C3-AA3C-0C85EE26D915}" srcOrd="1" destOrd="0" presId="urn:microsoft.com/office/officeart/2018/2/layout/IconVerticalSolidList"/>
    <dgm:cxn modelId="{10D5AD25-A64C-47B2-8C3F-9C201012225E}" type="presParOf" srcId="{7B56B969-3984-4EA8-89A0-1C8E4089C632}" destId="{3390D2FF-1B33-4624-975E-EED69DD64C94}" srcOrd="2" destOrd="0" presId="urn:microsoft.com/office/officeart/2018/2/layout/IconVerticalSolidList"/>
    <dgm:cxn modelId="{1DACE09F-B144-49F8-B4F5-E39D22719F65}" type="presParOf" srcId="{7B56B969-3984-4EA8-89A0-1C8E4089C632}" destId="{2E92998E-F81C-4D11-BF07-7A1A7FA02E4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B29537-D33F-4E30-95BF-8C08528069DF}" type="doc">
      <dgm:prSet loTypeId="urn:microsoft.com/office/officeart/2005/8/layout/default" loCatId="list" qsTypeId="urn:microsoft.com/office/officeart/2005/8/quickstyle/simple4" qsCatId="simple" csTypeId="urn:microsoft.com/office/officeart/2005/8/colors/accent6_4" csCatId="accent6" phldr="1"/>
      <dgm:spPr/>
      <dgm:t>
        <a:bodyPr/>
        <a:lstStyle/>
        <a:p>
          <a:endParaRPr lang="en-US"/>
        </a:p>
      </dgm:t>
    </dgm:pt>
    <dgm:pt modelId="{CB070E41-1E47-4D9C-8A48-DB0557270885}">
      <dgm:prSet/>
      <dgm:spPr/>
      <dgm:t>
        <a:bodyPr/>
        <a:lstStyle/>
        <a:p>
          <a:r>
            <a:rPr lang="en-US" dirty="0"/>
            <a:t>Agency/Corporate Culture</a:t>
          </a:r>
        </a:p>
      </dgm:t>
    </dgm:pt>
    <dgm:pt modelId="{11E1C72F-E7AD-4DA5-A536-5A513E0F4461}" type="parTrans" cxnId="{4115CEF4-5FF3-45DB-BA21-5F4C1CF1B8A1}">
      <dgm:prSet/>
      <dgm:spPr/>
      <dgm:t>
        <a:bodyPr/>
        <a:lstStyle/>
        <a:p>
          <a:endParaRPr lang="en-US"/>
        </a:p>
      </dgm:t>
    </dgm:pt>
    <dgm:pt modelId="{F4570996-67EA-423F-ACE5-FDBA6BB86578}" type="sibTrans" cxnId="{4115CEF4-5FF3-45DB-BA21-5F4C1CF1B8A1}">
      <dgm:prSet/>
      <dgm:spPr/>
      <dgm:t>
        <a:bodyPr/>
        <a:lstStyle/>
        <a:p>
          <a:endParaRPr lang="en-US"/>
        </a:p>
      </dgm:t>
    </dgm:pt>
    <dgm:pt modelId="{4D428B4F-742D-46D5-93DF-A10DF956125B}">
      <dgm:prSet/>
      <dgm:spPr/>
      <dgm:t>
        <a:bodyPr/>
        <a:lstStyle/>
        <a:p>
          <a:r>
            <a:rPr lang="en-US" dirty="0"/>
            <a:t>Senior Executives</a:t>
          </a:r>
        </a:p>
      </dgm:t>
    </dgm:pt>
    <dgm:pt modelId="{9E94C2E4-68AA-47E0-B8E5-B8A0850480C2}" type="parTrans" cxnId="{39EA9806-2782-4CA3-B359-F5365F1DAD35}">
      <dgm:prSet/>
      <dgm:spPr/>
      <dgm:t>
        <a:bodyPr/>
        <a:lstStyle/>
        <a:p>
          <a:endParaRPr lang="en-US"/>
        </a:p>
      </dgm:t>
    </dgm:pt>
    <dgm:pt modelId="{9E004A5D-CD7C-4964-A785-4C14960DA9EC}" type="sibTrans" cxnId="{39EA9806-2782-4CA3-B359-F5365F1DAD35}">
      <dgm:prSet/>
      <dgm:spPr/>
      <dgm:t>
        <a:bodyPr/>
        <a:lstStyle/>
        <a:p>
          <a:endParaRPr lang="en-US"/>
        </a:p>
      </dgm:t>
    </dgm:pt>
    <dgm:pt modelId="{B0754E30-AF8B-4163-9B07-E6D635D2917C}">
      <dgm:prSet/>
      <dgm:spPr/>
      <dgm:t>
        <a:bodyPr/>
        <a:lstStyle/>
        <a:p>
          <a:r>
            <a:rPr lang="en-US" dirty="0"/>
            <a:t>Support</a:t>
          </a:r>
        </a:p>
        <a:p>
          <a:r>
            <a:rPr lang="en-US" dirty="0"/>
            <a:t>Staff</a:t>
          </a:r>
        </a:p>
      </dgm:t>
    </dgm:pt>
    <dgm:pt modelId="{E31AB3A0-5B96-4954-BC4A-4C978EFF4496}" type="parTrans" cxnId="{211ED269-355C-4C47-A1D4-83A654436825}">
      <dgm:prSet/>
      <dgm:spPr/>
      <dgm:t>
        <a:bodyPr/>
        <a:lstStyle/>
        <a:p>
          <a:endParaRPr lang="en-US"/>
        </a:p>
      </dgm:t>
    </dgm:pt>
    <dgm:pt modelId="{C3D6AB4D-033A-4BC0-A89F-E2C4DD241EA1}" type="sibTrans" cxnId="{211ED269-355C-4C47-A1D4-83A654436825}">
      <dgm:prSet/>
      <dgm:spPr/>
      <dgm:t>
        <a:bodyPr/>
        <a:lstStyle/>
        <a:p>
          <a:endParaRPr lang="en-US"/>
        </a:p>
      </dgm:t>
    </dgm:pt>
    <dgm:pt modelId="{F510B662-EF17-48DC-B244-9A15D814B947}">
      <dgm:prSet/>
      <dgm:spPr/>
      <dgm:t>
        <a:bodyPr/>
        <a:lstStyle/>
        <a:p>
          <a:r>
            <a:rPr lang="en-US" dirty="0"/>
            <a:t>Clients</a:t>
          </a:r>
        </a:p>
      </dgm:t>
    </dgm:pt>
    <dgm:pt modelId="{A623E323-5682-4A6B-90A1-96E0AB7B570F}" type="parTrans" cxnId="{2991FF4F-5305-4A98-8114-C8DB7A9730B3}">
      <dgm:prSet/>
      <dgm:spPr/>
      <dgm:t>
        <a:bodyPr/>
        <a:lstStyle/>
        <a:p>
          <a:endParaRPr lang="en-US"/>
        </a:p>
      </dgm:t>
    </dgm:pt>
    <dgm:pt modelId="{451B9D04-9103-4F8A-B0FD-5AE89C7F5F0A}" type="sibTrans" cxnId="{2991FF4F-5305-4A98-8114-C8DB7A9730B3}">
      <dgm:prSet/>
      <dgm:spPr/>
      <dgm:t>
        <a:bodyPr/>
        <a:lstStyle/>
        <a:p>
          <a:endParaRPr lang="en-US"/>
        </a:p>
      </dgm:t>
    </dgm:pt>
    <dgm:pt modelId="{9385E62C-AFFF-4BB2-870A-EB048AC190D7}">
      <dgm:prSet/>
      <dgm:spPr/>
      <dgm:t>
        <a:bodyPr/>
        <a:lstStyle/>
        <a:p>
          <a:r>
            <a:rPr lang="en-US" dirty="0"/>
            <a:t>Entry-level</a:t>
          </a:r>
        </a:p>
        <a:p>
          <a:r>
            <a:rPr lang="en-US" dirty="0"/>
            <a:t>employees</a:t>
          </a:r>
        </a:p>
      </dgm:t>
    </dgm:pt>
    <dgm:pt modelId="{B753AF09-ED12-416C-A2A4-0E4043C20764}" type="parTrans" cxnId="{C89BEE4A-7D45-4221-8F17-B8656092EC28}">
      <dgm:prSet/>
      <dgm:spPr/>
      <dgm:t>
        <a:bodyPr/>
        <a:lstStyle/>
        <a:p>
          <a:endParaRPr lang="en-US"/>
        </a:p>
      </dgm:t>
    </dgm:pt>
    <dgm:pt modelId="{63C356B2-D588-4DE6-90DF-1A204B33EFDF}" type="sibTrans" cxnId="{C89BEE4A-7D45-4221-8F17-B8656092EC28}">
      <dgm:prSet/>
      <dgm:spPr/>
      <dgm:t>
        <a:bodyPr/>
        <a:lstStyle/>
        <a:p>
          <a:endParaRPr lang="en-US"/>
        </a:p>
      </dgm:t>
    </dgm:pt>
    <dgm:pt modelId="{C451DAE9-7DEB-4E81-9DAD-3E7EC234E971}">
      <dgm:prSet/>
      <dgm:spPr/>
      <dgm:t>
        <a:bodyPr/>
        <a:lstStyle/>
        <a:p>
          <a:r>
            <a:rPr lang="en-US" dirty="0"/>
            <a:t>Cafeteria Workers</a:t>
          </a:r>
        </a:p>
      </dgm:t>
    </dgm:pt>
    <dgm:pt modelId="{E40F59F7-A93E-430E-AA2B-8E45BAD30EF2}" type="parTrans" cxnId="{D5A1FBA1-675D-47B3-94F3-5178D003A111}">
      <dgm:prSet/>
      <dgm:spPr/>
      <dgm:t>
        <a:bodyPr/>
        <a:lstStyle/>
        <a:p>
          <a:endParaRPr lang="en-US"/>
        </a:p>
      </dgm:t>
    </dgm:pt>
    <dgm:pt modelId="{4E4C6982-E220-486C-A964-B6F00B119C3A}" type="sibTrans" cxnId="{D5A1FBA1-675D-47B3-94F3-5178D003A111}">
      <dgm:prSet/>
      <dgm:spPr/>
      <dgm:t>
        <a:bodyPr/>
        <a:lstStyle/>
        <a:p>
          <a:endParaRPr lang="en-US"/>
        </a:p>
      </dgm:t>
    </dgm:pt>
    <dgm:pt modelId="{8E03095A-AB6D-4E5A-B7F3-283C151B5CE7}">
      <dgm:prSet/>
      <dgm:spPr/>
      <dgm:t>
        <a:bodyPr/>
        <a:lstStyle/>
        <a:p>
          <a:r>
            <a:rPr lang="en-US" dirty="0"/>
            <a:t>Janitorial Staff</a:t>
          </a:r>
        </a:p>
      </dgm:t>
    </dgm:pt>
    <dgm:pt modelId="{722407B9-F997-4E8D-926A-3112AEACEC36}" type="parTrans" cxnId="{0DFDFF5F-0E8E-44A7-90DC-BE489D4C3444}">
      <dgm:prSet/>
      <dgm:spPr/>
      <dgm:t>
        <a:bodyPr/>
        <a:lstStyle/>
        <a:p>
          <a:endParaRPr lang="en-US"/>
        </a:p>
      </dgm:t>
    </dgm:pt>
    <dgm:pt modelId="{F441CBB9-F9C3-4F2F-93BB-D923AC3C45C3}" type="sibTrans" cxnId="{0DFDFF5F-0E8E-44A7-90DC-BE489D4C3444}">
      <dgm:prSet/>
      <dgm:spPr/>
      <dgm:t>
        <a:bodyPr/>
        <a:lstStyle/>
        <a:p>
          <a:endParaRPr lang="en-US"/>
        </a:p>
      </dgm:t>
    </dgm:pt>
    <dgm:pt modelId="{90E0917B-F7BE-47B2-BE48-3D1DEF63BFCF}" type="pres">
      <dgm:prSet presAssocID="{72B29537-D33F-4E30-95BF-8C08528069DF}" presName="diagram" presStyleCnt="0">
        <dgm:presLayoutVars>
          <dgm:dir/>
          <dgm:resizeHandles val="exact"/>
        </dgm:presLayoutVars>
      </dgm:prSet>
      <dgm:spPr/>
    </dgm:pt>
    <dgm:pt modelId="{891C864F-DC46-42D1-9C80-7359DC65B877}" type="pres">
      <dgm:prSet presAssocID="{CB070E41-1E47-4D9C-8A48-DB0557270885}" presName="node" presStyleLbl="node1" presStyleIdx="0" presStyleCnt="7">
        <dgm:presLayoutVars>
          <dgm:bulletEnabled val="1"/>
        </dgm:presLayoutVars>
      </dgm:prSet>
      <dgm:spPr/>
    </dgm:pt>
    <dgm:pt modelId="{CB817F61-FBAE-4607-A3EB-253C61F0050E}" type="pres">
      <dgm:prSet presAssocID="{F4570996-67EA-423F-ACE5-FDBA6BB86578}" presName="sibTrans" presStyleCnt="0"/>
      <dgm:spPr/>
    </dgm:pt>
    <dgm:pt modelId="{33659463-EAA1-48D7-96D5-7F2424CC3FB9}" type="pres">
      <dgm:prSet presAssocID="{4D428B4F-742D-46D5-93DF-A10DF956125B}" presName="node" presStyleLbl="node1" presStyleIdx="1" presStyleCnt="7">
        <dgm:presLayoutVars>
          <dgm:bulletEnabled val="1"/>
        </dgm:presLayoutVars>
      </dgm:prSet>
      <dgm:spPr/>
    </dgm:pt>
    <dgm:pt modelId="{F2900890-55F6-440D-A7D0-C612703DD0E5}" type="pres">
      <dgm:prSet presAssocID="{9E004A5D-CD7C-4964-A785-4C14960DA9EC}" presName="sibTrans" presStyleCnt="0"/>
      <dgm:spPr/>
    </dgm:pt>
    <dgm:pt modelId="{A29FA9B5-0002-4952-8F1E-54FFA18A8FBA}" type="pres">
      <dgm:prSet presAssocID="{B0754E30-AF8B-4163-9B07-E6D635D2917C}" presName="node" presStyleLbl="node1" presStyleIdx="2" presStyleCnt="7">
        <dgm:presLayoutVars>
          <dgm:bulletEnabled val="1"/>
        </dgm:presLayoutVars>
      </dgm:prSet>
      <dgm:spPr/>
    </dgm:pt>
    <dgm:pt modelId="{E96A9350-8678-4476-835C-AEB7DA143675}" type="pres">
      <dgm:prSet presAssocID="{C3D6AB4D-033A-4BC0-A89F-E2C4DD241EA1}" presName="sibTrans" presStyleCnt="0"/>
      <dgm:spPr/>
    </dgm:pt>
    <dgm:pt modelId="{89E02749-7C74-4873-8FC8-617D5A7EA5D6}" type="pres">
      <dgm:prSet presAssocID="{F510B662-EF17-48DC-B244-9A15D814B947}" presName="node" presStyleLbl="node1" presStyleIdx="3" presStyleCnt="7">
        <dgm:presLayoutVars>
          <dgm:bulletEnabled val="1"/>
        </dgm:presLayoutVars>
      </dgm:prSet>
      <dgm:spPr/>
    </dgm:pt>
    <dgm:pt modelId="{C84E005E-1C98-4E2C-927E-F2F2840D732C}" type="pres">
      <dgm:prSet presAssocID="{451B9D04-9103-4F8A-B0FD-5AE89C7F5F0A}" presName="sibTrans" presStyleCnt="0"/>
      <dgm:spPr/>
    </dgm:pt>
    <dgm:pt modelId="{7E9DC3DC-6FAB-4B07-973A-0911790FFF82}" type="pres">
      <dgm:prSet presAssocID="{9385E62C-AFFF-4BB2-870A-EB048AC190D7}" presName="node" presStyleLbl="node1" presStyleIdx="4" presStyleCnt="7">
        <dgm:presLayoutVars>
          <dgm:bulletEnabled val="1"/>
        </dgm:presLayoutVars>
      </dgm:prSet>
      <dgm:spPr/>
    </dgm:pt>
    <dgm:pt modelId="{FAEFA1FA-5951-490E-8E0E-3F5F0A9F7F75}" type="pres">
      <dgm:prSet presAssocID="{63C356B2-D588-4DE6-90DF-1A204B33EFDF}" presName="sibTrans" presStyleCnt="0"/>
      <dgm:spPr/>
    </dgm:pt>
    <dgm:pt modelId="{32980F7C-30A2-4FC4-A037-7C81221B691D}" type="pres">
      <dgm:prSet presAssocID="{C451DAE9-7DEB-4E81-9DAD-3E7EC234E971}" presName="node" presStyleLbl="node1" presStyleIdx="5" presStyleCnt="7">
        <dgm:presLayoutVars>
          <dgm:bulletEnabled val="1"/>
        </dgm:presLayoutVars>
      </dgm:prSet>
      <dgm:spPr/>
    </dgm:pt>
    <dgm:pt modelId="{247FE4C2-1587-44ED-9D68-762419A124A2}" type="pres">
      <dgm:prSet presAssocID="{4E4C6982-E220-486C-A964-B6F00B119C3A}" presName="sibTrans" presStyleCnt="0"/>
      <dgm:spPr/>
    </dgm:pt>
    <dgm:pt modelId="{DBB0A61E-FB40-49CF-A8FB-05AF4DD52FF2}" type="pres">
      <dgm:prSet presAssocID="{8E03095A-AB6D-4E5A-B7F3-283C151B5CE7}" presName="node" presStyleLbl="node1" presStyleIdx="6" presStyleCnt="7">
        <dgm:presLayoutVars>
          <dgm:bulletEnabled val="1"/>
        </dgm:presLayoutVars>
      </dgm:prSet>
      <dgm:spPr/>
    </dgm:pt>
  </dgm:ptLst>
  <dgm:cxnLst>
    <dgm:cxn modelId="{DC645C02-64EC-4ADD-94C5-6500904AA551}" type="presOf" srcId="{F510B662-EF17-48DC-B244-9A15D814B947}" destId="{89E02749-7C74-4873-8FC8-617D5A7EA5D6}" srcOrd="0" destOrd="0" presId="urn:microsoft.com/office/officeart/2005/8/layout/default"/>
    <dgm:cxn modelId="{39EA9806-2782-4CA3-B359-F5365F1DAD35}" srcId="{72B29537-D33F-4E30-95BF-8C08528069DF}" destId="{4D428B4F-742D-46D5-93DF-A10DF956125B}" srcOrd="1" destOrd="0" parTransId="{9E94C2E4-68AA-47E0-B8E5-B8A0850480C2}" sibTransId="{9E004A5D-CD7C-4964-A785-4C14960DA9EC}"/>
    <dgm:cxn modelId="{0DFDFF5F-0E8E-44A7-90DC-BE489D4C3444}" srcId="{72B29537-D33F-4E30-95BF-8C08528069DF}" destId="{8E03095A-AB6D-4E5A-B7F3-283C151B5CE7}" srcOrd="6" destOrd="0" parTransId="{722407B9-F997-4E8D-926A-3112AEACEC36}" sibTransId="{F441CBB9-F9C3-4F2F-93BB-D923AC3C45C3}"/>
    <dgm:cxn modelId="{97B04443-F5CD-4345-B59F-277CD183CD53}" type="presOf" srcId="{9385E62C-AFFF-4BB2-870A-EB048AC190D7}" destId="{7E9DC3DC-6FAB-4B07-973A-0911790FFF82}" srcOrd="0" destOrd="0" presId="urn:microsoft.com/office/officeart/2005/8/layout/default"/>
    <dgm:cxn modelId="{211ED269-355C-4C47-A1D4-83A654436825}" srcId="{72B29537-D33F-4E30-95BF-8C08528069DF}" destId="{B0754E30-AF8B-4163-9B07-E6D635D2917C}" srcOrd="2" destOrd="0" parTransId="{E31AB3A0-5B96-4954-BC4A-4C978EFF4496}" sibTransId="{C3D6AB4D-033A-4BC0-A89F-E2C4DD241EA1}"/>
    <dgm:cxn modelId="{C89BEE4A-7D45-4221-8F17-B8656092EC28}" srcId="{72B29537-D33F-4E30-95BF-8C08528069DF}" destId="{9385E62C-AFFF-4BB2-870A-EB048AC190D7}" srcOrd="4" destOrd="0" parTransId="{B753AF09-ED12-416C-A2A4-0E4043C20764}" sibTransId="{63C356B2-D588-4DE6-90DF-1A204B33EFDF}"/>
    <dgm:cxn modelId="{D3C6BA4E-DE44-4E7E-B457-34654231BFC9}" type="presOf" srcId="{72B29537-D33F-4E30-95BF-8C08528069DF}" destId="{90E0917B-F7BE-47B2-BE48-3D1DEF63BFCF}" srcOrd="0" destOrd="0" presId="urn:microsoft.com/office/officeart/2005/8/layout/default"/>
    <dgm:cxn modelId="{2991FF4F-5305-4A98-8114-C8DB7A9730B3}" srcId="{72B29537-D33F-4E30-95BF-8C08528069DF}" destId="{F510B662-EF17-48DC-B244-9A15D814B947}" srcOrd="3" destOrd="0" parTransId="{A623E323-5682-4A6B-90A1-96E0AB7B570F}" sibTransId="{451B9D04-9103-4F8A-B0FD-5AE89C7F5F0A}"/>
    <dgm:cxn modelId="{47C9039B-A626-4662-A360-E119C26211F9}" type="presOf" srcId="{8E03095A-AB6D-4E5A-B7F3-283C151B5CE7}" destId="{DBB0A61E-FB40-49CF-A8FB-05AF4DD52FF2}" srcOrd="0" destOrd="0" presId="urn:microsoft.com/office/officeart/2005/8/layout/default"/>
    <dgm:cxn modelId="{D5A1FBA1-675D-47B3-94F3-5178D003A111}" srcId="{72B29537-D33F-4E30-95BF-8C08528069DF}" destId="{C451DAE9-7DEB-4E81-9DAD-3E7EC234E971}" srcOrd="5" destOrd="0" parTransId="{E40F59F7-A93E-430E-AA2B-8E45BAD30EF2}" sibTransId="{4E4C6982-E220-486C-A964-B6F00B119C3A}"/>
    <dgm:cxn modelId="{81FFA7A8-3E67-435A-9F6A-F8A175253363}" type="presOf" srcId="{B0754E30-AF8B-4163-9B07-E6D635D2917C}" destId="{A29FA9B5-0002-4952-8F1E-54FFA18A8FBA}" srcOrd="0" destOrd="0" presId="urn:microsoft.com/office/officeart/2005/8/layout/default"/>
    <dgm:cxn modelId="{913261B2-0014-4519-8F5B-7754C8A06C40}" type="presOf" srcId="{C451DAE9-7DEB-4E81-9DAD-3E7EC234E971}" destId="{32980F7C-30A2-4FC4-A037-7C81221B691D}" srcOrd="0" destOrd="0" presId="urn:microsoft.com/office/officeart/2005/8/layout/default"/>
    <dgm:cxn modelId="{E3D8ABB6-2497-4A0A-B686-91469C5C05D5}" type="presOf" srcId="{CB070E41-1E47-4D9C-8A48-DB0557270885}" destId="{891C864F-DC46-42D1-9C80-7359DC65B877}" srcOrd="0" destOrd="0" presId="urn:microsoft.com/office/officeart/2005/8/layout/default"/>
    <dgm:cxn modelId="{BF2100D3-AAFD-46B4-87AF-82D5EE10DEA1}" type="presOf" srcId="{4D428B4F-742D-46D5-93DF-A10DF956125B}" destId="{33659463-EAA1-48D7-96D5-7F2424CC3FB9}" srcOrd="0" destOrd="0" presId="urn:microsoft.com/office/officeart/2005/8/layout/default"/>
    <dgm:cxn modelId="{4115CEF4-5FF3-45DB-BA21-5F4C1CF1B8A1}" srcId="{72B29537-D33F-4E30-95BF-8C08528069DF}" destId="{CB070E41-1E47-4D9C-8A48-DB0557270885}" srcOrd="0" destOrd="0" parTransId="{11E1C72F-E7AD-4DA5-A536-5A513E0F4461}" sibTransId="{F4570996-67EA-423F-ACE5-FDBA6BB86578}"/>
    <dgm:cxn modelId="{0176C392-7FE7-4147-9292-1460C6B672E9}" type="presParOf" srcId="{90E0917B-F7BE-47B2-BE48-3D1DEF63BFCF}" destId="{891C864F-DC46-42D1-9C80-7359DC65B877}" srcOrd="0" destOrd="0" presId="urn:microsoft.com/office/officeart/2005/8/layout/default"/>
    <dgm:cxn modelId="{919C5888-3010-4711-81D2-4F170746B807}" type="presParOf" srcId="{90E0917B-F7BE-47B2-BE48-3D1DEF63BFCF}" destId="{CB817F61-FBAE-4607-A3EB-253C61F0050E}" srcOrd="1" destOrd="0" presId="urn:microsoft.com/office/officeart/2005/8/layout/default"/>
    <dgm:cxn modelId="{3E021215-33E9-422F-8C9E-C56BE70F1F34}" type="presParOf" srcId="{90E0917B-F7BE-47B2-BE48-3D1DEF63BFCF}" destId="{33659463-EAA1-48D7-96D5-7F2424CC3FB9}" srcOrd="2" destOrd="0" presId="urn:microsoft.com/office/officeart/2005/8/layout/default"/>
    <dgm:cxn modelId="{EF094A83-7006-4A7A-816E-BE55ACEA4564}" type="presParOf" srcId="{90E0917B-F7BE-47B2-BE48-3D1DEF63BFCF}" destId="{F2900890-55F6-440D-A7D0-C612703DD0E5}" srcOrd="3" destOrd="0" presId="urn:microsoft.com/office/officeart/2005/8/layout/default"/>
    <dgm:cxn modelId="{D605D04A-EC83-4F20-B702-3C8F8FA673C5}" type="presParOf" srcId="{90E0917B-F7BE-47B2-BE48-3D1DEF63BFCF}" destId="{A29FA9B5-0002-4952-8F1E-54FFA18A8FBA}" srcOrd="4" destOrd="0" presId="urn:microsoft.com/office/officeart/2005/8/layout/default"/>
    <dgm:cxn modelId="{3632F631-ADF7-4FED-AF97-38B78A39E229}" type="presParOf" srcId="{90E0917B-F7BE-47B2-BE48-3D1DEF63BFCF}" destId="{E96A9350-8678-4476-835C-AEB7DA143675}" srcOrd="5" destOrd="0" presId="urn:microsoft.com/office/officeart/2005/8/layout/default"/>
    <dgm:cxn modelId="{264283A6-711D-4ABB-B2EB-359C6CA56034}" type="presParOf" srcId="{90E0917B-F7BE-47B2-BE48-3D1DEF63BFCF}" destId="{89E02749-7C74-4873-8FC8-617D5A7EA5D6}" srcOrd="6" destOrd="0" presId="urn:microsoft.com/office/officeart/2005/8/layout/default"/>
    <dgm:cxn modelId="{7C00A20E-C227-41B6-91E9-C1ED67740B57}" type="presParOf" srcId="{90E0917B-F7BE-47B2-BE48-3D1DEF63BFCF}" destId="{C84E005E-1C98-4E2C-927E-F2F2840D732C}" srcOrd="7" destOrd="0" presId="urn:microsoft.com/office/officeart/2005/8/layout/default"/>
    <dgm:cxn modelId="{A8B826D4-7121-4532-9832-19D7B5CE3A4C}" type="presParOf" srcId="{90E0917B-F7BE-47B2-BE48-3D1DEF63BFCF}" destId="{7E9DC3DC-6FAB-4B07-973A-0911790FFF82}" srcOrd="8" destOrd="0" presId="urn:microsoft.com/office/officeart/2005/8/layout/default"/>
    <dgm:cxn modelId="{65CE63B3-EE8F-4980-9601-1C1A8F6CE357}" type="presParOf" srcId="{90E0917B-F7BE-47B2-BE48-3D1DEF63BFCF}" destId="{FAEFA1FA-5951-490E-8E0E-3F5F0A9F7F75}" srcOrd="9" destOrd="0" presId="urn:microsoft.com/office/officeart/2005/8/layout/default"/>
    <dgm:cxn modelId="{07B5E7E2-E062-4D67-B51A-728DD5F61443}" type="presParOf" srcId="{90E0917B-F7BE-47B2-BE48-3D1DEF63BFCF}" destId="{32980F7C-30A2-4FC4-A037-7C81221B691D}" srcOrd="10" destOrd="0" presId="urn:microsoft.com/office/officeart/2005/8/layout/default"/>
    <dgm:cxn modelId="{7C0BAF22-9B11-47CC-B36F-0396FD69C8B5}" type="presParOf" srcId="{90E0917B-F7BE-47B2-BE48-3D1DEF63BFCF}" destId="{247FE4C2-1587-44ED-9D68-762419A124A2}" srcOrd="11" destOrd="0" presId="urn:microsoft.com/office/officeart/2005/8/layout/default"/>
    <dgm:cxn modelId="{77073CC9-DE08-4C53-866A-BF008CB5D956}" type="presParOf" srcId="{90E0917B-F7BE-47B2-BE48-3D1DEF63BFCF}" destId="{DBB0A61E-FB40-49CF-A8FB-05AF4DD52FF2}"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861DC5-4200-4E60-93B2-6ABEEC597788}"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n-US"/>
        </a:p>
      </dgm:t>
    </dgm:pt>
    <dgm:pt modelId="{DD156831-8FCA-4E2E-9AAB-CA30CB29E415}">
      <dgm:prSet/>
      <dgm:spPr/>
      <dgm:t>
        <a:bodyPr/>
        <a:lstStyle/>
        <a:p>
          <a:r>
            <a:rPr lang="en-US" dirty="0"/>
            <a:t>C---Commitment to ”Inclusive Excellence” in the workplace</a:t>
          </a:r>
        </a:p>
      </dgm:t>
    </dgm:pt>
    <dgm:pt modelId="{2D82F206-810B-42A5-8A2C-36085A461C21}" type="parTrans" cxnId="{DDC7D3C5-E0F7-4DD5-BB40-29AD286A60E7}">
      <dgm:prSet/>
      <dgm:spPr/>
      <dgm:t>
        <a:bodyPr/>
        <a:lstStyle/>
        <a:p>
          <a:endParaRPr lang="en-US"/>
        </a:p>
      </dgm:t>
    </dgm:pt>
    <dgm:pt modelId="{C7D12F64-CF1C-4573-A902-1C293B8663FC}" type="sibTrans" cxnId="{DDC7D3C5-E0F7-4DD5-BB40-29AD286A60E7}">
      <dgm:prSet/>
      <dgm:spPr/>
      <dgm:t>
        <a:bodyPr/>
        <a:lstStyle/>
        <a:p>
          <a:endParaRPr lang="en-US"/>
        </a:p>
      </dgm:t>
    </dgm:pt>
    <dgm:pt modelId="{9B84D90A-0D05-41EF-930D-160420DD3A58}">
      <dgm:prSet/>
      <dgm:spPr/>
      <dgm:t>
        <a:bodyPr/>
        <a:lstStyle/>
        <a:p>
          <a:r>
            <a:rPr lang="en-US" dirty="0"/>
            <a:t>A---Advocating Organizational Success</a:t>
          </a:r>
        </a:p>
      </dgm:t>
    </dgm:pt>
    <dgm:pt modelId="{9AFE3CC5-220B-4CC4-BF29-25D8671BAE7E}" type="parTrans" cxnId="{30B4E4B6-826C-4FA9-9864-64B9302DBBF8}">
      <dgm:prSet/>
      <dgm:spPr/>
      <dgm:t>
        <a:bodyPr/>
        <a:lstStyle/>
        <a:p>
          <a:endParaRPr lang="en-US"/>
        </a:p>
      </dgm:t>
    </dgm:pt>
    <dgm:pt modelId="{87199195-A688-4AA3-9FF0-FDFABC36E059}" type="sibTrans" cxnId="{30B4E4B6-826C-4FA9-9864-64B9302DBBF8}">
      <dgm:prSet/>
      <dgm:spPr/>
      <dgm:t>
        <a:bodyPr/>
        <a:lstStyle/>
        <a:p>
          <a:endParaRPr lang="en-US"/>
        </a:p>
      </dgm:t>
    </dgm:pt>
    <dgm:pt modelId="{F0C0281D-D742-428A-8836-FADCBF89B3AB}">
      <dgm:prSet/>
      <dgm:spPr/>
      <dgm:t>
        <a:bodyPr/>
        <a:lstStyle/>
        <a:p>
          <a:r>
            <a:rPr lang="en-US" dirty="0"/>
            <a:t>R---Reaching and Retaining                 	 		 Underrepresented Groups</a:t>
          </a:r>
        </a:p>
      </dgm:t>
    </dgm:pt>
    <dgm:pt modelId="{303CB39B-094F-4B16-91E4-601E611465AC}" type="parTrans" cxnId="{27EEBE03-2458-454D-B777-D4B30F79BAD2}">
      <dgm:prSet/>
      <dgm:spPr/>
      <dgm:t>
        <a:bodyPr/>
        <a:lstStyle/>
        <a:p>
          <a:endParaRPr lang="en-US"/>
        </a:p>
      </dgm:t>
    </dgm:pt>
    <dgm:pt modelId="{19E0F3FC-869F-4D0B-8914-CC69CCAAFF35}" type="sibTrans" cxnId="{27EEBE03-2458-454D-B777-D4B30F79BAD2}">
      <dgm:prSet/>
      <dgm:spPr/>
      <dgm:t>
        <a:bodyPr/>
        <a:lstStyle/>
        <a:p>
          <a:endParaRPr lang="en-US"/>
        </a:p>
      </dgm:t>
    </dgm:pt>
    <dgm:pt modelId="{FAF2F9AA-E23C-4AB8-B695-B5F36145D96D}">
      <dgm:prSet/>
      <dgm:spPr/>
      <dgm:t>
        <a:bodyPr/>
        <a:lstStyle/>
        <a:p>
          <a:r>
            <a:rPr lang="en-US" dirty="0"/>
            <a:t>E---Embodying Principled Leadership</a:t>
          </a:r>
        </a:p>
      </dgm:t>
    </dgm:pt>
    <dgm:pt modelId="{43005528-D654-4DDB-911E-40D13F39AB65}" type="parTrans" cxnId="{40DEE53A-4944-4A75-9D8D-FF30F0573433}">
      <dgm:prSet/>
      <dgm:spPr/>
      <dgm:t>
        <a:bodyPr/>
        <a:lstStyle/>
        <a:p>
          <a:endParaRPr lang="en-US"/>
        </a:p>
      </dgm:t>
    </dgm:pt>
    <dgm:pt modelId="{8788F680-0DFE-4764-BE45-51C38278FCC1}" type="sibTrans" cxnId="{40DEE53A-4944-4A75-9D8D-FF30F0573433}">
      <dgm:prSet/>
      <dgm:spPr/>
      <dgm:t>
        <a:bodyPr/>
        <a:lstStyle/>
        <a:p>
          <a:endParaRPr lang="en-US"/>
        </a:p>
      </dgm:t>
    </dgm:pt>
    <dgm:pt modelId="{2B370642-C7EB-4EBA-9AA1-C910C2C5D032}" type="pres">
      <dgm:prSet presAssocID="{C6861DC5-4200-4E60-93B2-6ABEEC597788}" presName="linear" presStyleCnt="0">
        <dgm:presLayoutVars>
          <dgm:animLvl val="lvl"/>
          <dgm:resizeHandles val="exact"/>
        </dgm:presLayoutVars>
      </dgm:prSet>
      <dgm:spPr/>
    </dgm:pt>
    <dgm:pt modelId="{A9FBCBBE-2940-4B2E-B695-EA4007A42F6F}" type="pres">
      <dgm:prSet presAssocID="{DD156831-8FCA-4E2E-9AAB-CA30CB29E415}" presName="parentText" presStyleLbl="node1" presStyleIdx="0" presStyleCnt="4">
        <dgm:presLayoutVars>
          <dgm:chMax val="0"/>
          <dgm:bulletEnabled val="1"/>
        </dgm:presLayoutVars>
      </dgm:prSet>
      <dgm:spPr/>
    </dgm:pt>
    <dgm:pt modelId="{5858D133-8D89-42E6-A909-2F24D8F9079B}" type="pres">
      <dgm:prSet presAssocID="{C7D12F64-CF1C-4573-A902-1C293B8663FC}" presName="spacer" presStyleCnt="0"/>
      <dgm:spPr/>
    </dgm:pt>
    <dgm:pt modelId="{41DA9FDA-1457-4CF5-8264-949332F5D781}" type="pres">
      <dgm:prSet presAssocID="{9B84D90A-0D05-41EF-930D-160420DD3A58}" presName="parentText" presStyleLbl="node1" presStyleIdx="1" presStyleCnt="4">
        <dgm:presLayoutVars>
          <dgm:chMax val="0"/>
          <dgm:bulletEnabled val="1"/>
        </dgm:presLayoutVars>
      </dgm:prSet>
      <dgm:spPr/>
    </dgm:pt>
    <dgm:pt modelId="{A74B50A1-F18A-42E7-9BC4-81CD770B41AC}" type="pres">
      <dgm:prSet presAssocID="{87199195-A688-4AA3-9FF0-FDFABC36E059}" presName="spacer" presStyleCnt="0"/>
      <dgm:spPr/>
    </dgm:pt>
    <dgm:pt modelId="{92611B66-287B-4170-B154-31B54121BD6D}" type="pres">
      <dgm:prSet presAssocID="{F0C0281D-D742-428A-8836-FADCBF89B3AB}" presName="parentText" presStyleLbl="node1" presStyleIdx="2" presStyleCnt="4">
        <dgm:presLayoutVars>
          <dgm:chMax val="0"/>
          <dgm:bulletEnabled val="1"/>
        </dgm:presLayoutVars>
      </dgm:prSet>
      <dgm:spPr/>
    </dgm:pt>
    <dgm:pt modelId="{66AE5AD3-4F3B-47CD-BE04-78B552728F25}" type="pres">
      <dgm:prSet presAssocID="{19E0F3FC-869F-4D0B-8914-CC69CCAAFF35}" presName="spacer" presStyleCnt="0"/>
      <dgm:spPr/>
    </dgm:pt>
    <dgm:pt modelId="{6A055EFA-735D-42A9-96A9-F8EC6D908F92}" type="pres">
      <dgm:prSet presAssocID="{FAF2F9AA-E23C-4AB8-B695-B5F36145D96D}" presName="parentText" presStyleLbl="node1" presStyleIdx="3" presStyleCnt="4">
        <dgm:presLayoutVars>
          <dgm:chMax val="0"/>
          <dgm:bulletEnabled val="1"/>
        </dgm:presLayoutVars>
      </dgm:prSet>
      <dgm:spPr/>
    </dgm:pt>
  </dgm:ptLst>
  <dgm:cxnLst>
    <dgm:cxn modelId="{27EEBE03-2458-454D-B777-D4B30F79BAD2}" srcId="{C6861DC5-4200-4E60-93B2-6ABEEC597788}" destId="{F0C0281D-D742-428A-8836-FADCBF89B3AB}" srcOrd="2" destOrd="0" parTransId="{303CB39B-094F-4B16-91E4-601E611465AC}" sibTransId="{19E0F3FC-869F-4D0B-8914-CC69CCAAFF35}"/>
    <dgm:cxn modelId="{40DEE53A-4944-4A75-9D8D-FF30F0573433}" srcId="{C6861DC5-4200-4E60-93B2-6ABEEC597788}" destId="{FAF2F9AA-E23C-4AB8-B695-B5F36145D96D}" srcOrd="3" destOrd="0" parTransId="{43005528-D654-4DDB-911E-40D13F39AB65}" sibTransId="{8788F680-0DFE-4764-BE45-51C38278FCC1}"/>
    <dgm:cxn modelId="{B567D65D-CFD7-4750-AB3F-CCE96226A44A}" type="presOf" srcId="{DD156831-8FCA-4E2E-9AAB-CA30CB29E415}" destId="{A9FBCBBE-2940-4B2E-B695-EA4007A42F6F}" srcOrd="0" destOrd="0" presId="urn:microsoft.com/office/officeart/2005/8/layout/vList2"/>
    <dgm:cxn modelId="{83ED6E72-1A0B-49F1-95D9-22C995DD2B06}" type="presOf" srcId="{C6861DC5-4200-4E60-93B2-6ABEEC597788}" destId="{2B370642-C7EB-4EBA-9AA1-C910C2C5D032}" srcOrd="0" destOrd="0" presId="urn:microsoft.com/office/officeart/2005/8/layout/vList2"/>
    <dgm:cxn modelId="{31EA38B6-FD4B-4189-8126-78FC685ED98C}" type="presOf" srcId="{FAF2F9AA-E23C-4AB8-B695-B5F36145D96D}" destId="{6A055EFA-735D-42A9-96A9-F8EC6D908F92}" srcOrd="0" destOrd="0" presId="urn:microsoft.com/office/officeart/2005/8/layout/vList2"/>
    <dgm:cxn modelId="{30B4E4B6-826C-4FA9-9864-64B9302DBBF8}" srcId="{C6861DC5-4200-4E60-93B2-6ABEEC597788}" destId="{9B84D90A-0D05-41EF-930D-160420DD3A58}" srcOrd="1" destOrd="0" parTransId="{9AFE3CC5-220B-4CC4-BF29-25D8671BAE7E}" sibTransId="{87199195-A688-4AA3-9FF0-FDFABC36E059}"/>
    <dgm:cxn modelId="{99C8DFBF-F0C2-439A-9418-D4ACC04E818E}" type="presOf" srcId="{9B84D90A-0D05-41EF-930D-160420DD3A58}" destId="{41DA9FDA-1457-4CF5-8264-949332F5D781}" srcOrd="0" destOrd="0" presId="urn:microsoft.com/office/officeart/2005/8/layout/vList2"/>
    <dgm:cxn modelId="{DDC7D3C5-E0F7-4DD5-BB40-29AD286A60E7}" srcId="{C6861DC5-4200-4E60-93B2-6ABEEC597788}" destId="{DD156831-8FCA-4E2E-9AAB-CA30CB29E415}" srcOrd="0" destOrd="0" parTransId="{2D82F206-810B-42A5-8A2C-36085A461C21}" sibTransId="{C7D12F64-CF1C-4573-A902-1C293B8663FC}"/>
    <dgm:cxn modelId="{AAD348FC-5ED5-401D-A812-12E06E9064BC}" type="presOf" srcId="{F0C0281D-D742-428A-8836-FADCBF89B3AB}" destId="{92611B66-287B-4170-B154-31B54121BD6D}" srcOrd="0" destOrd="0" presId="urn:microsoft.com/office/officeart/2005/8/layout/vList2"/>
    <dgm:cxn modelId="{6A881099-F6CE-44E5-B8AC-6012DC12080F}" type="presParOf" srcId="{2B370642-C7EB-4EBA-9AA1-C910C2C5D032}" destId="{A9FBCBBE-2940-4B2E-B695-EA4007A42F6F}" srcOrd="0" destOrd="0" presId="urn:microsoft.com/office/officeart/2005/8/layout/vList2"/>
    <dgm:cxn modelId="{AF4690D3-2B0F-488A-BCDC-3AA9A5DC22F8}" type="presParOf" srcId="{2B370642-C7EB-4EBA-9AA1-C910C2C5D032}" destId="{5858D133-8D89-42E6-A909-2F24D8F9079B}" srcOrd="1" destOrd="0" presId="urn:microsoft.com/office/officeart/2005/8/layout/vList2"/>
    <dgm:cxn modelId="{6901ECE5-2C05-4D92-8BDA-3203B392CF86}" type="presParOf" srcId="{2B370642-C7EB-4EBA-9AA1-C910C2C5D032}" destId="{41DA9FDA-1457-4CF5-8264-949332F5D781}" srcOrd="2" destOrd="0" presId="urn:microsoft.com/office/officeart/2005/8/layout/vList2"/>
    <dgm:cxn modelId="{5965B3F0-A911-4C46-A7C2-1C4A01D583C7}" type="presParOf" srcId="{2B370642-C7EB-4EBA-9AA1-C910C2C5D032}" destId="{A74B50A1-F18A-42E7-9BC4-81CD770B41AC}" srcOrd="3" destOrd="0" presId="urn:microsoft.com/office/officeart/2005/8/layout/vList2"/>
    <dgm:cxn modelId="{79E17F3A-FFF5-48B0-BFA8-E266D4A86E97}" type="presParOf" srcId="{2B370642-C7EB-4EBA-9AA1-C910C2C5D032}" destId="{92611B66-287B-4170-B154-31B54121BD6D}" srcOrd="4" destOrd="0" presId="urn:microsoft.com/office/officeart/2005/8/layout/vList2"/>
    <dgm:cxn modelId="{D5C44DB1-6002-4F20-BA62-8E556D70D5AA}" type="presParOf" srcId="{2B370642-C7EB-4EBA-9AA1-C910C2C5D032}" destId="{66AE5AD3-4F3B-47CD-BE04-78B552728F25}" srcOrd="5" destOrd="0" presId="urn:microsoft.com/office/officeart/2005/8/layout/vList2"/>
    <dgm:cxn modelId="{F2B196E1-20F2-4837-BFC3-D215AE967E79}" type="presParOf" srcId="{2B370642-C7EB-4EBA-9AA1-C910C2C5D032}" destId="{6A055EFA-735D-42A9-96A9-F8EC6D908F9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150F2-7C9C-407C-8E09-299A123A08AE}">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D65744-7DD5-4A6E-AA2F-D39D6C71E731}">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A432A1-0631-4016-89AA-D0ED836620E7}">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755650">
            <a:lnSpc>
              <a:spcPct val="90000"/>
            </a:lnSpc>
            <a:spcBef>
              <a:spcPct val="0"/>
            </a:spcBef>
            <a:spcAft>
              <a:spcPct val="35000"/>
            </a:spcAft>
            <a:buNone/>
          </a:pPr>
          <a:r>
            <a:rPr lang="en-US" sz="1700" kern="1200" dirty="0"/>
            <a:t>Make PRSA a more inclusive and welcoming Society by reaching out to industry professionals of diverse racial backgrounds, ethnicities and sexual orientations.</a:t>
          </a:r>
        </a:p>
      </dsp:txBody>
      <dsp:txXfrm>
        <a:off x="1941716" y="718"/>
        <a:ext cx="4571887" cy="1681139"/>
      </dsp:txXfrm>
    </dsp:sp>
    <dsp:sp modelId="{A7884E4D-84F8-457D-9824-F738B2A5DBF7}">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DFFB6E-3F22-469B-BFD4-CAAE651837BF}">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7BEC50-815E-4589-9FF9-64843F88CC96}">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755650">
            <a:lnSpc>
              <a:spcPct val="90000"/>
            </a:lnSpc>
            <a:spcBef>
              <a:spcPct val="0"/>
            </a:spcBef>
            <a:spcAft>
              <a:spcPct val="35000"/>
            </a:spcAft>
            <a:buNone/>
          </a:pPr>
          <a:r>
            <a:rPr lang="en-US" sz="1700" kern="1200" dirty="0"/>
            <a:t>Help to diversify the industry by supporting minority candidates who aspire to a career in public relations by helping them develop industry familiarity and knowledge, relevant skills and a network of professional contacts. </a:t>
          </a:r>
        </a:p>
      </dsp:txBody>
      <dsp:txXfrm>
        <a:off x="1941716" y="2102143"/>
        <a:ext cx="4571887" cy="1681139"/>
      </dsp:txXfrm>
    </dsp:sp>
    <dsp:sp modelId="{DDBBFDF5-8C45-49B9-A861-D6C158BB43A9}">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9B4D41-2AF0-43C3-AA3C-0C85EE26D915}">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92998E-F81C-4D11-BF07-7A1A7FA02E42}">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755650">
            <a:lnSpc>
              <a:spcPct val="90000"/>
            </a:lnSpc>
            <a:spcBef>
              <a:spcPct val="0"/>
            </a:spcBef>
            <a:spcAft>
              <a:spcPct val="35000"/>
            </a:spcAft>
            <a:buNone/>
          </a:pPr>
          <a:r>
            <a:rPr lang="en-US" sz="1700" kern="1200" dirty="0"/>
            <a:t>Bring multicultural understanding and expertise to public relations professionals in order to address the diverse audiences in the nation.</a:t>
          </a:r>
        </a:p>
      </dsp:txBody>
      <dsp:txXfrm>
        <a:off x="1941716" y="4203567"/>
        <a:ext cx="4571887"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C864F-DC46-42D1-9C80-7359DC65B877}">
      <dsp:nvSpPr>
        <dsp:cNvPr id="0" name=""/>
        <dsp:cNvSpPr/>
      </dsp:nvSpPr>
      <dsp:spPr>
        <a:xfrm>
          <a:off x="3080" y="488607"/>
          <a:ext cx="2444055" cy="1466433"/>
        </a:xfrm>
        <a:prstGeom prst="rect">
          <a:avLst/>
        </a:prstGeom>
        <a:gradFill rotWithShape="0">
          <a:gsLst>
            <a:gs pos="0">
              <a:schemeClr val="accent6">
                <a:shade val="50000"/>
                <a:hueOff val="0"/>
                <a:satOff val="0"/>
                <a:lumOff val="0"/>
                <a:alphaOff val="0"/>
                <a:satMod val="103000"/>
                <a:lumMod val="102000"/>
                <a:tint val="94000"/>
              </a:schemeClr>
            </a:gs>
            <a:gs pos="50000">
              <a:schemeClr val="accent6">
                <a:shade val="50000"/>
                <a:hueOff val="0"/>
                <a:satOff val="0"/>
                <a:lumOff val="0"/>
                <a:alphaOff val="0"/>
                <a:satMod val="110000"/>
                <a:lumMod val="100000"/>
                <a:shade val="100000"/>
              </a:schemeClr>
            </a:gs>
            <a:gs pos="100000">
              <a:schemeClr val="accent6">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Agency/Corporate Culture</a:t>
          </a:r>
        </a:p>
      </dsp:txBody>
      <dsp:txXfrm>
        <a:off x="3080" y="488607"/>
        <a:ext cx="2444055" cy="1466433"/>
      </dsp:txXfrm>
    </dsp:sp>
    <dsp:sp modelId="{33659463-EAA1-48D7-96D5-7F2424CC3FB9}">
      <dsp:nvSpPr>
        <dsp:cNvPr id="0" name=""/>
        <dsp:cNvSpPr/>
      </dsp:nvSpPr>
      <dsp:spPr>
        <a:xfrm>
          <a:off x="2691541" y="488607"/>
          <a:ext cx="2444055" cy="1466433"/>
        </a:xfrm>
        <a:prstGeom prst="rect">
          <a:avLst/>
        </a:prstGeom>
        <a:gradFill rotWithShape="0">
          <a:gsLst>
            <a:gs pos="0">
              <a:schemeClr val="accent6">
                <a:shade val="50000"/>
                <a:hueOff val="-159894"/>
                <a:satOff val="-3646"/>
                <a:lumOff val="12754"/>
                <a:alphaOff val="0"/>
                <a:satMod val="103000"/>
                <a:lumMod val="102000"/>
                <a:tint val="94000"/>
              </a:schemeClr>
            </a:gs>
            <a:gs pos="50000">
              <a:schemeClr val="accent6">
                <a:shade val="50000"/>
                <a:hueOff val="-159894"/>
                <a:satOff val="-3646"/>
                <a:lumOff val="12754"/>
                <a:alphaOff val="0"/>
                <a:satMod val="110000"/>
                <a:lumMod val="100000"/>
                <a:shade val="100000"/>
              </a:schemeClr>
            </a:gs>
            <a:gs pos="100000">
              <a:schemeClr val="accent6">
                <a:shade val="50000"/>
                <a:hueOff val="-159894"/>
                <a:satOff val="-3646"/>
                <a:lumOff val="127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Senior Executives</a:t>
          </a:r>
        </a:p>
      </dsp:txBody>
      <dsp:txXfrm>
        <a:off x="2691541" y="488607"/>
        <a:ext cx="2444055" cy="1466433"/>
      </dsp:txXfrm>
    </dsp:sp>
    <dsp:sp modelId="{A29FA9B5-0002-4952-8F1E-54FFA18A8FBA}">
      <dsp:nvSpPr>
        <dsp:cNvPr id="0" name=""/>
        <dsp:cNvSpPr/>
      </dsp:nvSpPr>
      <dsp:spPr>
        <a:xfrm>
          <a:off x="5380002" y="488607"/>
          <a:ext cx="2444055" cy="1466433"/>
        </a:xfrm>
        <a:prstGeom prst="rect">
          <a:avLst/>
        </a:prstGeom>
        <a:gradFill rotWithShape="0">
          <a:gsLst>
            <a:gs pos="0">
              <a:schemeClr val="accent6">
                <a:shade val="50000"/>
                <a:hueOff val="-319788"/>
                <a:satOff val="-7292"/>
                <a:lumOff val="25509"/>
                <a:alphaOff val="0"/>
                <a:satMod val="103000"/>
                <a:lumMod val="102000"/>
                <a:tint val="94000"/>
              </a:schemeClr>
            </a:gs>
            <a:gs pos="50000">
              <a:schemeClr val="accent6">
                <a:shade val="50000"/>
                <a:hueOff val="-319788"/>
                <a:satOff val="-7292"/>
                <a:lumOff val="25509"/>
                <a:alphaOff val="0"/>
                <a:satMod val="110000"/>
                <a:lumMod val="100000"/>
                <a:shade val="100000"/>
              </a:schemeClr>
            </a:gs>
            <a:gs pos="100000">
              <a:schemeClr val="accent6">
                <a:shade val="50000"/>
                <a:hueOff val="-319788"/>
                <a:satOff val="-7292"/>
                <a:lumOff val="255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Support</a:t>
          </a:r>
        </a:p>
        <a:p>
          <a:pPr marL="0" lvl="0" indent="0" algn="ctr" defTabSz="1066800">
            <a:lnSpc>
              <a:spcPct val="90000"/>
            </a:lnSpc>
            <a:spcBef>
              <a:spcPct val="0"/>
            </a:spcBef>
            <a:spcAft>
              <a:spcPct val="35000"/>
            </a:spcAft>
            <a:buNone/>
          </a:pPr>
          <a:r>
            <a:rPr lang="en-US" sz="2400" kern="1200" dirty="0"/>
            <a:t>Staff</a:t>
          </a:r>
        </a:p>
      </dsp:txBody>
      <dsp:txXfrm>
        <a:off x="5380002" y="488607"/>
        <a:ext cx="2444055" cy="1466433"/>
      </dsp:txXfrm>
    </dsp:sp>
    <dsp:sp modelId="{89E02749-7C74-4873-8FC8-617D5A7EA5D6}">
      <dsp:nvSpPr>
        <dsp:cNvPr id="0" name=""/>
        <dsp:cNvSpPr/>
      </dsp:nvSpPr>
      <dsp:spPr>
        <a:xfrm>
          <a:off x="8068463" y="488607"/>
          <a:ext cx="2444055" cy="1466433"/>
        </a:xfrm>
        <a:prstGeom prst="rect">
          <a:avLst/>
        </a:prstGeom>
        <a:gradFill rotWithShape="0">
          <a:gsLst>
            <a:gs pos="0">
              <a:schemeClr val="accent6">
                <a:shade val="50000"/>
                <a:hueOff val="-479682"/>
                <a:satOff val="-10938"/>
                <a:lumOff val="38263"/>
                <a:alphaOff val="0"/>
                <a:satMod val="103000"/>
                <a:lumMod val="102000"/>
                <a:tint val="94000"/>
              </a:schemeClr>
            </a:gs>
            <a:gs pos="50000">
              <a:schemeClr val="accent6">
                <a:shade val="50000"/>
                <a:hueOff val="-479682"/>
                <a:satOff val="-10938"/>
                <a:lumOff val="38263"/>
                <a:alphaOff val="0"/>
                <a:satMod val="110000"/>
                <a:lumMod val="100000"/>
                <a:shade val="100000"/>
              </a:schemeClr>
            </a:gs>
            <a:gs pos="100000">
              <a:schemeClr val="accent6">
                <a:shade val="50000"/>
                <a:hueOff val="-479682"/>
                <a:satOff val="-10938"/>
                <a:lumOff val="3826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Clients</a:t>
          </a:r>
        </a:p>
      </dsp:txBody>
      <dsp:txXfrm>
        <a:off x="8068463" y="488607"/>
        <a:ext cx="2444055" cy="1466433"/>
      </dsp:txXfrm>
    </dsp:sp>
    <dsp:sp modelId="{7E9DC3DC-6FAB-4B07-973A-0911790FFF82}">
      <dsp:nvSpPr>
        <dsp:cNvPr id="0" name=""/>
        <dsp:cNvSpPr/>
      </dsp:nvSpPr>
      <dsp:spPr>
        <a:xfrm>
          <a:off x="1347311" y="2199446"/>
          <a:ext cx="2444055" cy="1466433"/>
        </a:xfrm>
        <a:prstGeom prst="rect">
          <a:avLst/>
        </a:prstGeom>
        <a:gradFill rotWithShape="0">
          <a:gsLst>
            <a:gs pos="0">
              <a:schemeClr val="accent6">
                <a:shade val="50000"/>
                <a:hueOff val="-479682"/>
                <a:satOff val="-10938"/>
                <a:lumOff val="38263"/>
                <a:alphaOff val="0"/>
                <a:satMod val="103000"/>
                <a:lumMod val="102000"/>
                <a:tint val="94000"/>
              </a:schemeClr>
            </a:gs>
            <a:gs pos="50000">
              <a:schemeClr val="accent6">
                <a:shade val="50000"/>
                <a:hueOff val="-479682"/>
                <a:satOff val="-10938"/>
                <a:lumOff val="38263"/>
                <a:alphaOff val="0"/>
                <a:satMod val="110000"/>
                <a:lumMod val="100000"/>
                <a:shade val="100000"/>
              </a:schemeClr>
            </a:gs>
            <a:gs pos="100000">
              <a:schemeClr val="accent6">
                <a:shade val="50000"/>
                <a:hueOff val="-479682"/>
                <a:satOff val="-10938"/>
                <a:lumOff val="3826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Entry-level</a:t>
          </a:r>
        </a:p>
        <a:p>
          <a:pPr marL="0" lvl="0" indent="0" algn="ctr" defTabSz="1066800">
            <a:lnSpc>
              <a:spcPct val="90000"/>
            </a:lnSpc>
            <a:spcBef>
              <a:spcPct val="0"/>
            </a:spcBef>
            <a:spcAft>
              <a:spcPct val="35000"/>
            </a:spcAft>
            <a:buNone/>
          </a:pPr>
          <a:r>
            <a:rPr lang="en-US" sz="2400" kern="1200" dirty="0"/>
            <a:t>employees</a:t>
          </a:r>
        </a:p>
      </dsp:txBody>
      <dsp:txXfrm>
        <a:off x="1347311" y="2199446"/>
        <a:ext cx="2444055" cy="1466433"/>
      </dsp:txXfrm>
    </dsp:sp>
    <dsp:sp modelId="{32980F7C-30A2-4FC4-A037-7C81221B691D}">
      <dsp:nvSpPr>
        <dsp:cNvPr id="0" name=""/>
        <dsp:cNvSpPr/>
      </dsp:nvSpPr>
      <dsp:spPr>
        <a:xfrm>
          <a:off x="4035772" y="2199446"/>
          <a:ext cx="2444055" cy="1466433"/>
        </a:xfrm>
        <a:prstGeom prst="rect">
          <a:avLst/>
        </a:prstGeom>
        <a:gradFill rotWithShape="0">
          <a:gsLst>
            <a:gs pos="0">
              <a:schemeClr val="accent6">
                <a:shade val="50000"/>
                <a:hueOff val="-319788"/>
                <a:satOff val="-7292"/>
                <a:lumOff val="25509"/>
                <a:alphaOff val="0"/>
                <a:satMod val="103000"/>
                <a:lumMod val="102000"/>
                <a:tint val="94000"/>
              </a:schemeClr>
            </a:gs>
            <a:gs pos="50000">
              <a:schemeClr val="accent6">
                <a:shade val="50000"/>
                <a:hueOff val="-319788"/>
                <a:satOff val="-7292"/>
                <a:lumOff val="25509"/>
                <a:alphaOff val="0"/>
                <a:satMod val="110000"/>
                <a:lumMod val="100000"/>
                <a:shade val="100000"/>
              </a:schemeClr>
            </a:gs>
            <a:gs pos="100000">
              <a:schemeClr val="accent6">
                <a:shade val="50000"/>
                <a:hueOff val="-319788"/>
                <a:satOff val="-7292"/>
                <a:lumOff val="255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Cafeteria Workers</a:t>
          </a:r>
        </a:p>
      </dsp:txBody>
      <dsp:txXfrm>
        <a:off x="4035772" y="2199446"/>
        <a:ext cx="2444055" cy="1466433"/>
      </dsp:txXfrm>
    </dsp:sp>
    <dsp:sp modelId="{DBB0A61E-FB40-49CF-A8FB-05AF4DD52FF2}">
      <dsp:nvSpPr>
        <dsp:cNvPr id="0" name=""/>
        <dsp:cNvSpPr/>
      </dsp:nvSpPr>
      <dsp:spPr>
        <a:xfrm>
          <a:off x="6724233" y="2199446"/>
          <a:ext cx="2444055" cy="1466433"/>
        </a:xfrm>
        <a:prstGeom prst="rect">
          <a:avLst/>
        </a:prstGeom>
        <a:gradFill rotWithShape="0">
          <a:gsLst>
            <a:gs pos="0">
              <a:schemeClr val="accent6">
                <a:shade val="50000"/>
                <a:hueOff val="-159894"/>
                <a:satOff val="-3646"/>
                <a:lumOff val="12754"/>
                <a:alphaOff val="0"/>
                <a:satMod val="103000"/>
                <a:lumMod val="102000"/>
                <a:tint val="94000"/>
              </a:schemeClr>
            </a:gs>
            <a:gs pos="50000">
              <a:schemeClr val="accent6">
                <a:shade val="50000"/>
                <a:hueOff val="-159894"/>
                <a:satOff val="-3646"/>
                <a:lumOff val="12754"/>
                <a:alphaOff val="0"/>
                <a:satMod val="110000"/>
                <a:lumMod val="100000"/>
                <a:shade val="100000"/>
              </a:schemeClr>
            </a:gs>
            <a:gs pos="100000">
              <a:schemeClr val="accent6">
                <a:shade val="50000"/>
                <a:hueOff val="-159894"/>
                <a:satOff val="-3646"/>
                <a:lumOff val="127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Janitorial Staff</a:t>
          </a:r>
        </a:p>
      </dsp:txBody>
      <dsp:txXfrm>
        <a:off x="6724233" y="2199446"/>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BCBBE-2940-4B2E-B695-EA4007A42F6F}">
      <dsp:nvSpPr>
        <dsp:cNvPr id="0" name=""/>
        <dsp:cNvSpPr/>
      </dsp:nvSpPr>
      <dsp:spPr>
        <a:xfrm>
          <a:off x="0" y="605182"/>
          <a:ext cx="6269038" cy="10342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C---Commitment to ”Inclusive Excellence” in the workplace</a:t>
          </a:r>
        </a:p>
      </dsp:txBody>
      <dsp:txXfrm>
        <a:off x="50489" y="655671"/>
        <a:ext cx="6168060" cy="933302"/>
      </dsp:txXfrm>
    </dsp:sp>
    <dsp:sp modelId="{41DA9FDA-1457-4CF5-8264-949332F5D781}">
      <dsp:nvSpPr>
        <dsp:cNvPr id="0" name=""/>
        <dsp:cNvSpPr/>
      </dsp:nvSpPr>
      <dsp:spPr>
        <a:xfrm>
          <a:off x="0" y="1714342"/>
          <a:ext cx="6269038" cy="1034280"/>
        </a:xfrm>
        <a:prstGeom prst="roundRect">
          <a:avLst/>
        </a:prstGeom>
        <a:gradFill rotWithShape="0">
          <a:gsLst>
            <a:gs pos="0">
              <a:schemeClr val="accent4">
                <a:hueOff val="-4907774"/>
                <a:satOff val="5619"/>
                <a:lumOff val="-3202"/>
                <a:alphaOff val="0"/>
                <a:satMod val="103000"/>
                <a:lumMod val="102000"/>
                <a:tint val="94000"/>
              </a:schemeClr>
            </a:gs>
            <a:gs pos="50000">
              <a:schemeClr val="accent4">
                <a:hueOff val="-4907774"/>
                <a:satOff val="5619"/>
                <a:lumOff val="-3202"/>
                <a:alphaOff val="0"/>
                <a:satMod val="110000"/>
                <a:lumMod val="100000"/>
                <a:shade val="100000"/>
              </a:schemeClr>
            </a:gs>
            <a:gs pos="100000">
              <a:schemeClr val="accent4">
                <a:hueOff val="-4907774"/>
                <a:satOff val="5619"/>
                <a:lumOff val="-32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A---Advocating Organizational Success</a:t>
          </a:r>
        </a:p>
      </dsp:txBody>
      <dsp:txXfrm>
        <a:off x="50489" y="1764831"/>
        <a:ext cx="6168060" cy="933302"/>
      </dsp:txXfrm>
    </dsp:sp>
    <dsp:sp modelId="{92611B66-287B-4170-B154-31B54121BD6D}">
      <dsp:nvSpPr>
        <dsp:cNvPr id="0" name=""/>
        <dsp:cNvSpPr/>
      </dsp:nvSpPr>
      <dsp:spPr>
        <a:xfrm>
          <a:off x="0" y="2823502"/>
          <a:ext cx="6269038" cy="1034280"/>
        </a:xfrm>
        <a:prstGeom prst="roundRect">
          <a:avLst/>
        </a:prstGeom>
        <a:gradFill rotWithShape="0">
          <a:gsLst>
            <a:gs pos="0">
              <a:schemeClr val="accent4">
                <a:hueOff val="-9815548"/>
                <a:satOff val="11239"/>
                <a:lumOff val="-6405"/>
                <a:alphaOff val="0"/>
                <a:satMod val="103000"/>
                <a:lumMod val="102000"/>
                <a:tint val="94000"/>
              </a:schemeClr>
            </a:gs>
            <a:gs pos="50000">
              <a:schemeClr val="accent4">
                <a:hueOff val="-9815548"/>
                <a:satOff val="11239"/>
                <a:lumOff val="-6405"/>
                <a:alphaOff val="0"/>
                <a:satMod val="110000"/>
                <a:lumMod val="100000"/>
                <a:shade val="100000"/>
              </a:schemeClr>
            </a:gs>
            <a:gs pos="100000">
              <a:schemeClr val="accent4">
                <a:hueOff val="-9815548"/>
                <a:satOff val="11239"/>
                <a:lumOff val="-640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R---Reaching and Retaining                 	 		 Underrepresented Groups</a:t>
          </a:r>
        </a:p>
      </dsp:txBody>
      <dsp:txXfrm>
        <a:off x="50489" y="2873991"/>
        <a:ext cx="6168060" cy="933302"/>
      </dsp:txXfrm>
    </dsp:sp>
    <dsp:sp modelId="{6A055EFA-735D-42A9-96A9-F8EC6D908F92}">
      <dsp:nvSpPr>
        <dsp:cNvPr id="0" name=""/>
        <dsp:cNvSpPr/>
      </dsp:nvSpPr>
      <dsp:spPr>
        <a:xfrm>
          <a:off x="0" y="3932662"/>
          <a:ext cx="6269038" cy="1034280"/>
        </a:xfrm>
        <a:prstGeom prst="roundRect">
          <a:avLst/>
        </a:prstGeom>
        <a:gradFill rotWithShape="0">
          <a:gsLst>
            <a:gs pos="0">
              <a:schemeClr val="accent4">
                <a:hueOff val="-14723321"/>
                <a:satOff val="16858"/>
                <a:lumOff val="-9607"/>
                <a:alphaOff val="0"/>
                <a:satMod val="103000"/>
                <a:lumMod val="102000"/>
                <a:tint val="94000"/>
              </a:schemeClr>
            </a:gs>
            <a:gs pos="50000">
              <a:schemeClr val="accent4">
                <a:hueOff val="-14723321"/>
                <a:satOff val="16858"/>
                <a:lumOff val="-9607"/>
                <a:alphaOff val="0"/>
                <a:satMod val="110000"/>
                <a:lumMod val="100000"/>
                <a:shade val="100000"/>
              </a:schemeClr>
            </a:gs>
            <a:gs pos="100000">
              <a:schemeClr val="accent4">
                <a:hueOff val="-14723321"/>
                <a:satOff val="16858"/>
                <a:lumOff val="-96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E---Embodying Principled Leadership</a:t>
          </a:r>
        </a:p>
      </dsp:txBody>
      <dsp:txXfrm>
        <a:off x="50489" y="3983151"/>
        <a:ext cx="6168060" cy="9333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639" cy="46608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55750" y="1"/>
            <a:ext cx="3027638" cy="466087"/>
          </a:xfrm>
          <a:prstGeom prst="rect">
            <a:avLst/>
          </a:prstGeom>
        </p:spPr>
        <p:txBody>
          <a:bodyPr vert="horz" lIns="91440" tIns="45720" rIns="91440" bIns="45720" rtlCol="0"/>
          <a:lstStyle>
            <a:lvl1pPr algn="r">
              <a:defRPr sz="1200"/>
            </a:lvl1pPr>
          </a:lstStyle>
          <a:p>
            <a:fld id="{9AF1B0CB-2B5B-4335-99BD-3A6298978D01}" type="datetimeFigureOut">
              <a:rPr lang="en-US" smtClean="0"/>
              <a:t>9/14/2019</a:t>
            </a:fld>
            <a:endParaRPr lang="en-US" dirty="0"/>
          </a:p>
        </p:txBody>
      </p:sp>
      <p:sp>
        <p:nvSpPr>
          <p:cNvPr id="4" name="Footer Placeholder 3"/>
          <p:cNvSpPr>
            <a:spLocks noGrp="1"/>
          </p:cNvSpPr>
          <p:nvPr>
            <p:ph type="ftr" sz="quarter" idx="2"/>
          </p:nvPr>
        </p:nvSpPr>
        <p:spPr>
          <a:xfrm>
            <a:off x="1" y="8817613"/>
            <a:ext cx="3027639" cy="4660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5750" y="8817613"/>
            <a:ext cx="3027638" cy="466087"/>
          </a:xfrm>
          <a:prstGeom prst="rect">
            <a:avLst/>
          </a:prstGeom>
        </p:spPr>
        <p:txBody>
          <a:bodyPr vert="horz" lIns="91440" tIns="45720" rIns="91440" bIns="45720" rtlCol="0" anchor="b"/>
          <a:lstStyle>
            <a:lvl1pPr algn="r">
              <a:defRPr sz="1200"/>
            </a:lvl1pPr>
          </a:lstStyle>
          <a:p>
            <a:fld id="{8A8C2A15-54A8-4DF5-B308-CBE99F5A7480}" type="slidenum">
              <a:rPr lang="en-US" smtClean="0"/>
              <a:t>‹#›</a:t>
            </a:fld>
            <a:endParaRPr lang="en-US" dirty="0"/>
          </a:p>
        </p:txBody>
      </p:sp>
    </p:spTree>
    <p:extLst>
      <p:ext uri="{BB962C8B-B14F-4D97-AF65-F5344CB8AC3E}">
        <p14:creationId xmlns:p14="http://schemas.microsoft.com/office/powerpoint/2010/main" val="2288607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5797"/>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56551" y="0"/>
            <a:ext cx="3026833" cy="465797"/>
          </a:xfrm>
          <a:prstGeom prst="rect">
            <a:avLst/>
          </a:prstGeom>
        </p:spPr>
        <p:txBody>
          <a:bodyPr vert="horz" lIns="92446" tIns="46223" rIns="92446" bIns="46223" rtlCol="0"/>
          <a:lstStyle>
            <a:lvl1pPr algn="r">
              <a:defRPr sz="1200"/>
            </a:lvl1pPr>
          </a:lstStyle>
          <a:p>
            <a:fld id="{746BD19D-A040-44DB-B5CE-50A57B01A094}" type="datetimeFigureOut">
              <a:rPr lang="en-US" smtClean="0"/>
              <a:t>9/14/2019</a:t>
            </a:fld>
            <a:endParaRPr lang="en-US" dirty="0"/>
          </a:p>
        </p:txBody>
      </p:sp>
      <p:sp>
        <p:nvSpPr>
          <p:cNvPr id="4" name="Slide Image Placeholder 3"/>
          <p:cNvSpPr>
            <a:spLocks noGrp="1" noRot="1" noChangeAspect="1"/>
          </p:cNvSpPr>
          <p:nvPr>
            <p:ph type="sldImg" idx="2"/>
          </p:nvPr>
        </p:nvSpPr>
        <p:spPr>
          <a:xfrm>
            <a:off x="709613" y="1160463"/>
            <a:ext cx="5567362" cy="3132137"/>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98501" y="4467780"/>
            <a:ext cx="5588000" cy="3655457"/>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17905"/>
            <a:ext cx="3026833" cy="465796"/>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5"/>
            <a:ext cx="3026833" cy="465796"/>
          </a:xfrm>
          <a:prstGeom prst="rect">
            <a:avLst/>
          </a:prstGeom>
        </p:spPr>
        <p:txBody>
          <a:bodyPr vert="horz" lIns="92446" tIns="46223" rIns="92446" bIns="46223" rtlCol="0" anchor="b"/>
          <a:lstStyle>
            <a:lvl1pPr algn="r">
              <a:defRPr sz="1200"/>
            </a:lvl1pPr>
          </a:lstStyle>
          <a:p>
            <a:fld id="{C31B09E4-DEF5-4950-ADB8-2DD6F4FE4979}" type="slidenum">
              <a:rPr lang="en-US" smtClean="0"/>
              <a:t>‹#›</a:t>
            </a:fld>
            <a:endParaRPr lang="en-US" dirty="0"/>
          </a:p>
        </p:txBody>
      </p:sp>
    </p:spTree>
    <p:extLst>
      <p:ext uri="{BB962C8B-B14F-4D97-AF65-F5344CB8AC3E}">
        <p14:creationId xmlns:p14="http://schemas.microsoft.com/office/powerpoint/2010/main" val="475721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1B09E4-DEF5-4950-ADB8-2DD6F4FE4979}" type="slidenum">
              <a:rPr lang="en-US" smtClean="0"/>
              <a:t>4</a:t>
            </a:fld>
            <a:endParaRPr lang="en-US" dirty="0"/>
          </a:p>
        </p:txBody>
      </p:sp>
    </p:spTree>
    <p:extLst>
      <p:ext uri="{BB962C8B-B14F-4D97-AF65-F5344CB8AC3E}">
        <p14:creationId xmlns:p14="http://schemas.microsoft.com/office/powerpoint/2010/main" val="113326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68F061E-7603-4F8F-AF18-D383422A9815}"/>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3D17263C-9F00-4B13-B642-28021B59EB74}"/>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419086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D5A070D-F6C8-471D-BEF8-DF3E6A3F1AF4}"/>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8E35A9C4-F049-43C6-9D77-E409252FB5B2}"/>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01743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1B09E4-DEF5-4950-ADB8-2DD6F4FE4979}" type="slidenum">
              <a:rPr lang="en-US" smtClean="0"/>
              <a:t>14</a:t>
            </a:fld>
            <a:endParaRPr lang="en-US" dirty="0"/>
          </a:p>
        </p:txBody>
      </p:sp>
    </p:spTree>
    <p:extLst>
      <p:ext uri="{BB962C8B-B14F-4D97-AF65-F5344CB8AC3E}">
        <p14:creationId xmlns:p14="http://schemas.microsoft.com/office/powerpoint/2010/main" val="283701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1B09E4-DEF5-4950-ADB8-2DD6F4FE4979}" type="slidenum">
              <a:rPr lang="en-US" smtClean="0"/>
              <a:t>31</a:t>
            </a:fld>
            <a:endParaRPr lang="en-US" dirty="0"/>
          </a:p>
        </p:txBody>
      </p:sp>
    </p:spTree>
    <p:extLst>
      <p:ext uri="{BB962C8B-B14F-4D97-AF65-F5344CB8AC3E}">
        <p14:creationId xmlns:p14="http://schemas.microsoft.com/office/powerpoint/2010/main" val="2237929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209DE4-851A-4151-8405-7AEC51299468}" type="datetime1">
              <a:rPr lang="en-US" smtClean="0"/>
              <a:t>9/14/2019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DD8991-FAF8-4E9C-B4C8-C59F79EDE8EF}" type="slidenum">
              <a:rPr lang="en-US" smtClean="0"/>
              <a:t>‹#›</a:t>
            </a:fld>
            <a:endParaRPr lang="en-US" dirty="0"/>
          </a:p>
        </p:txBody>
      </p:sp>
    </p:spTree>
    <p:extLst>
      <p:ext uri="{BB962C8B-B14F-4D97-AF65-F5344CB8AC3E}">
        <p14:creationId xmlns:p14="http://schemas.microsoft.com/office/powerpoint/2010/main" val="3303159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BE4503-C9E1-44E8-8CFC-C072DF7B39C1}" type="datetime1">
              <a:rPr lang="en-US" smtClean="0"/>
              <a:t>9/14/2019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DD8991-FAF8-4E9C-B4C8-C59F79EDE8EF}" type="slidenum">
              <a:rPr lang="en-US" smtClean="0"/>
              <a:t>‹#›</a:t>
            </a:fld>
            <a:endParaRPr lang="en-US" dirty="0"/>
          </a:p>
        </p:txBody>
      </p:sp>
    </p:spTree>
    <p:extLst>
      <p:ext uri="{BB962C8B-B14F-4D97-AF65-F5344CB8AC3E}">
        <p14:creationId xmlns:p14="http://schemas.microsoft.com/office/powerpoint/2010/main" val="3314298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2658A0-2E7D-4625-B54A-80C37A1AC5C6}" type="datetime1">
              <a:rPr lang="en-US" smtClean="0"/>
              <a:t>9/14/2019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DD8991-FAF8-4E9C-B4C8-C59F79EDE8EF}" type="slidenum">
              <a:rPr lang="en-US" smtClean="0"/>
              <a:t>‹#›</a:t>
            </a:fld>
            <a:endParaRPr lang="en-US" dirty="0"/>
          </a:p>
        </p:txBody>
      </p:sp>
    </p:spTree>
    <p:extLst>
      <p:ext uri="{BB962C8B-B14F-4D97-AF65-F5344CB8AC3E}">
        <p14:creationId xmlns:p14="http://schemas.microsoft.com/office/powerpoint/2010/main" val="1620655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ED0E80-F2C8-467A-925A-8D47F3167C30}" type="datetime1">
              <a:rPr lang="en-US" smtClean="0"/>
              <a:t>9/14/2019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DD8991-FAF8-4E9C-B4C8-C59F79EDE8EF}" type="slidenum">
              <a:rPr lang="en-US" smtClean="0"/>
              <a:t>‹#›</a:t>
            </a:fld>
            <a:endParaRPr lang="en-US" dirty="0"/>
          </a:p>
        </p:txBody>
      </p:sp>
    </p:spTree>
    <p:extLst>
      <p:ext uri="{BB962C8B-B14F-4D97-AF65-F5344CB8AC3E}">
        <p14:creationId xmlns:p14="http://schemas.microsoft.com/office/powerpoint/2010/main" val="693792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69E096-79B2-47B5-950E-A9F8F42A912F}" type="datetime1">
              <a:rPr lang="en-US" smtClean="0"/>
              <a:t>9/14/2019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DD8991-FAF8-4E9C-B4C8-C59F79EDE8EF}" type="slidenum">
              <a:rPr lang="en-US" smtClean="0"/>
              <a:t>‹#›</a:t>
            </a:fld>
            <a:endParaRPr lang="en-US" dirty="0"/>
          </a:p>
        </p:txBody>
      </p:sp>
    </p:spTree>
    <p:extLst>
      <p:ext uri="{BB962C8B-B14F-4D97-AF65-F5344CB8AC3E}">
        <p14:creationId xmlns:p14="http://schemas.microsoft.com/office/powerpoint/2010/main" val="2558785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3B98DC-2DD9-4635-9237-A3567A8E7436}" type="datetime1">
              <a:rPr lang="en-US" smtClean="0"/>
              <a:t>9/14/2019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DD8991-FAF8-4E9C-B4C8-C59F79EDE8EF}" type="slidenum">
              <a:rPr lang="en-US" smtClean="0"/>
              <a:t>‹#›</a:t>
            </a:fld>
            <a:endParaRPr lang="en-US" dirty="0"/>
          </a:p>
        </p:txBody>
      </p:sp>
    </p:spTree>
    <p:extLst>
      <p:ext uri="{BB962C8B-B14F-4D97-AF65-F5344CB8AC3E}">
        <p14:creationId xmlns:p14="http://schemas.microsoft.com/office/powerpoint/2010/main" val="3831023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6E9A4B-4FD0-4649-A889-0A511C8F78E3}" type="datetime1">
              <a:rPr lang="en-US" smtClean="0"/>
              <a:t>9/14/2019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DD8991-FAF8-4E9C-B4C8-C59F79EDE8EF}" type="slidenum">
              <a:rPr lang="en-US" smtClean="0"/>
              <a:t>‹#›</a:t>
            </a:fld>
            <a:endParaRPr lang="en-US" dirty="0"/>
          </a:p>
        </p:txBody>
      </p:sp>
    </p:spTree>
    <p:extLst>
      <p:ext uri="{BB962C8B-B14F-4D97-AF65-F5344CB8AC3E}">
        <p14:creationId xmlns:p14="http://schemas.microsoft.com/office/powerpoint/2010/main" val="868880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073401-EDC1-461A-8070-CA969EDBDC44}" type="datetime1">
              <a:rPr lang="en-US" smtClean="0"/>
              <a:t>9/14/2019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DD8991-FAF8-4E9C-B4C8-C59F79EDE8EF}" type="slidenum">
              <a:rPr lang="en-US" smtClean="0"/>
              <a:t>‹#›</a:t>
            </a:fld>
            <a:endParaRPr lang="en-US" dirty="0"/>
          </a:p>
        </p:txBody>
      </p:sp>
    </p:spTree>
    <p:extLst>
      <p:ext uri="{BB962C8B-B14F-4D97-AF65-F5344CB8AC3E}">
        <p14:creationId xmlns:p14="http://schemas.microsoft.com/office/powerpoint/2010/main" val="3890664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8DC81A-F29E-4DE5-AAA0-CDA010113687}" type="datetime1">
              <a:rPr lang="en-US" smtClean="0"/>
              <a:t>9/14/2019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DD8991-FAF8-4E9C-B4C8-C59F79EDE8EF}" type="slidenum">
              <a:rPr lang="en-US" smtClean="0"/>
              <a:t>‹#›</a:t>
            </a:fld>
            <a:endParaRPr lang="en-US" dirty="0"/>
          </a:p>
        </p:txBody>
      </p:sp>
    </p:spTree>
    <p:extLst>
      <p:ext uri="{BB962C8B-B14F-4D97-AF65-F5344CB8AC3E}">
        <p14:creationId xmlns:p14="http://schemas.microsoft.com/office/powerpoint/2010/main" val="239716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017A89-88F6-48B9-B0B6-5A6DB6FB735D}" type="datetime1">
              <a:rPr lang="en-US" smtClean="0"/>
              <a:t>9/14/2019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DD8991-FAF8-4E9C-B4C8-C59F79EDE8EF}" type="slidenum">
              <a:rPr lang="en-US" smtClean="0"/>
              <a:t>‹#›</a:t>
            </a:fld>
            <a:endParaRPr lang="en-US" dirty="0"/>
          </a:p>
        </p:txBody>
      </p:sp>
    </p:spTree>
    <p:extLst>
      <p:ext uri="{BB962C8B-B14F-4D97-AF65-F5344CB8AC3E}">
        <p14:creationId xmlns:p14="http://schemas.microsoft.com/office/powerpoint/2010/main" val="129502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97E6B2-AAF6-46CD-94D6-B0FE77023AEB}" type="datetime1">
              <a:rPr lang="en-US" smtClean="0"/>
              <a:t>9/14/2019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DD8991-FAF8-4E9C-B4C8-C59F79EDE8EF}" type="slidenum">
              <a:rPr lang="en-US" smtClean="0"/>
              <a:t>‹#›</a:t>
            </a:fld>
            <a:endParaRPr lang="en-US" dirty="0"/>
          </a:p>
        </p:txBody>
      </p:sp>
    </p:spTree>
    <p:extLst>
      <p:ext uri="{BB962C8B-B14F-4D97-AF65-F5344CB8AC3E}">
        <p14:creationId xmlns:p14="http://schemas.microsoft.com/office/powerpoint/2010/main" val="1280717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6A7D48-82EE-4A94-BCDE-627385B43927}" type="datetime1">
              <a:rPr lang="en-US" smtClean="0"/>
              <a:t>9/14/2019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DD8991-FAF8-4E9C-B4C8-C59F79EDE8EF}" type="slidenum">
              <a:rPr lang="en-US" smtClean="0"/>
              <a:t>‹#›</a:t>
            </a:fld>
            <a:endParaRPr lang="en-US" dirty="0"/>
          </a:p>
        </p:txBody>
      </p:sp>
    </p:spTree>
    <p:extLst>
      <p:ext uri="{BB962C8B-B14F-4D97-AF65-F5344CB8AC3E}">
        <p14:creationId xmlns:p14="http://schemas.microsoft.com/office/powerpoint/2010/main" val="10974855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mailto:KarenPRSA@kaiserassn.com" TargetMode="External"/><Relationship Id="rId13" Type="http://schemas.openxmlformats.org/officeDocument/2006/relationships/hyperlink" Target="https://prsadayton.org/" TargetMode="External"/><Relationship Id="rId18" Type="http://schemas.openxmlformats.org/officeDocument/2006/relationships/hyperlink" Target="mailto:kbucher@genacross.org" TargetMode="External"/><Relationship Id="rId3" Type="http://schemas.openxmlformats.org/officeDocument/2006/relationships/image" Target="../media/image34.png"/><Relationship Id="rId21" Type="http://schemas.openxmlformats.org/officeDocument/2006/relationships/hyperlink" Target="mailto:kaylin@hourglassomnimedia.com" TargetMode="External"/><Relationship Id="rId7" Type="http://schemas.openxmlformats.org/officeDocument/2006/relationships/hyperlink" Target="https://prsacentralohio.org/" TargetMode="External"/><Relationship Id="rId12" Type="http://schemas.openxmlformats.org/officeDocument/2006/relationships/hyperlink" Target="mailto:erin.rolfes@kroger.com" TargetMode="External"/><Relationship Id="rId17" Type="http://schemas.openxmlformats.org/officeDocument/2006/relationships/hyperlink" Target="http://www.nwohioprsa.org/" TargetMode="External"/><Relationship Id="rId2" Type="http://schemas.openxmlformats.org/officeDocument/2006/relationships/image" Target="../media/image33.png"/><Relationship Id="rId16" Type="http://schemas.openxmlformats.org/officeDocument/2006/relationships/hyperlink" Target="mailto:bob.rotatori123@gmail.com" TargetMode="External"/><Relationship Id="rId20" Type="http://schemas.openxmlformats.org/officeDocument/2006/relationships/hyperlink" Target="https://prsarivercities.org/" TargetMode="External"/><Relationship Id="rId1" Type="http://schemas.openxmlformats.org/officeDocument/2006/relationships/slideLayout" Target="../slideLayouts/slideLayout2.xml"/><Relationship Id="rId6" Type="http://schemas.openxmlformats.org/officeDocument/2006/relationships/hyperlink" Target="mailto:jkramer@soprema.us" TargetMode="External"/><Relationship Id="rId11" Type="http://schemas.openxmlformats.org/officeDocument/2006/relationships/hyperlink" Target="mailto:cincyprsa@gmail.com" TargetMode="External"/><Relationship Id="rId5" Type="http://schemas.openxmlformats.org/officeDocument/2006/relationships/hyperlink" Target="mailto:akronprsa@gmail.com" TargetMode="External"/><Relationship Id="rId15" Type="http://schemas.openxmlformats.org/officeDocument/2006/relationships/hyperlink" Target="mailto:prsacle@gmail.com" TargetMode="External"/><Relationship Id="rId10" Type="http://schemas.openxmlformats.org/officeDocument/2006/relationships/hyperlink" Target="http://www.cincinnatiprsa.org/" TargetMode="External"/><Relationship Id="rId19" Type="http://schemas.openxmlformats.org/officeDocument/2006/relationships/hyperlink" Target="mailto:jared_meade@owens.edu" TargetMode="External"/><Relationship Id="rId4" Type="http://schemas.openxmlformats.org/officeDocument/2006/relationships/hyperlink" Target="http://www.akronprsa.org/" TargetMode="External"/><Relationship Id="rId9" Type="http://schemas.openxmlformats.org/officeDocument/2006/relationships/hyperlink" Target="mailto:a.shoults@expo.ohio.gov" TargetMode="External"/><Relationship Id="rId14" Type="http://schemas.openxmlformats.org/officeDocument/2006/relationships/hyperlink" Target="mailto:linda.dininger.2@gmail.com" TargetMode="External"/><Relationship Id="rId22"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PnDgZuGIhHs?feature=oembed" TargetMode="Externa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7.sv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F9DA4879-7C97-47D8-8954-7F0E549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38174" y="639401"/>
            <a:ext cx="5374005" cy="5577162"/>
          </a:xfrm>
          <a:prstGeom prst="rect">
            <a:avLst/>
          </a:prstGeom>
          <a:solidFill>
            <a:srgbClr val="404040">
              <a:alpha val="92941"/>
            </a:srgbClr>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8225" y="890907"/>
            <a:ext cx="4600575" cy="1156563"/>
          </a:xfrm>
        </p:spPr>
        <p:txBody>
          <a:bodyPr>
            <a:normAutofit/>
          </a:bodyPr>
          <a:lstStyle/>
          <a:p>
            <a:br>
              <a:rPr lang="en-US" sz="3700" dirty="0">
                <a:solidFill>
                  <a:srgbClr val="FFFFFF"/>
                </a:solidFill>
              </a:rPr>
            </a:br>
            <a:endParaRPr lang="en-US" sz="3700" dirty="0">
              <a:solidFill>
                <a:srgbClr val="FFFFFF"/>
              </a:solidFill>
            </a:endParaRPr>
          </a:p>
        </p:txBody>
      </p:sp>
      <p:sp>
        <p:nvSpPr>
          <p:cNvPr id="3" name="Content Placeholder 2"/>
          <p:cNvSpPr>
            <a:spLocks noGrp="1"/>
          </p:cNvSpPr>
          <p:nvPr>
            <p:ph idx="1"/>
          </p:nvPr>
        </p:nvSpPr>
        <p:spPr>
          <a:xfrm>
            <a:off x="811237" y="2047470"/>
            <a:ext cx="5051021" cy="4169093"/>
          </a:xfrm>
        </p:spPr>
        <p:txBody>
          <a:bodyPr>
            <a:normAutofit/>
          </a:bodyPr>
          <a:lstStyle/>
          <a:p>
            <a:pPr marL="0" indent="0">
              <a:buNone/>
            </a:pPr>
            <a:endParaRPr lang="en-US" sz="2200" dirty="0">
              <a:solidFill>
                <a:srgbClr val="FFFFFF"/>
              </a:solidFill>
            </a:endParaRPr>
          </a:p>
          <a:p>
            <a:pPr marL="0" indent="0">
              <a:buNone/>
            </a:pPr>
            <a:r>
              <a:rPr lang="en-US" b="1" dirty="0"/>
              <a:t>PRSA EAST CENTRAL DISTRICT</a:t>
            </a:r>
            <a:endParaRPr lang="en-US" dirty="0"/>
          </a:p>
          <a:p>
            <a:pPr marL="0" indent="0">
              <a:buNone/>
            </a:pPr>
            <a:r>
              <a:rPr lang="en-US" b="1" dirty="0"/>
              <a:t>LEADERSHIP QUICKSTART CONFERENCE 2019</a:t>
            </a:r>
            <a:endParaRPr lang="en-US" dirty="0"/>
          </a:p>
          <a:p>
            <a:pPr marL="0" indent="0">
              <a:buNone/>
            </a:pPr>
            <a:r>
              <a:rPr lang="en-US" b="1" dirty="0"/>
              <a:t>“Future Facing”</a:t>
            </a:r>
            <a:endParaRPr lang="en-US" dirty="0"/>
          </a:p>
          <a:p>
            <a:pPr marL="0" indent="0">
              <a:buNone/>
            </a:pPr>
            <a:br>
              <a:rPr lang="en-US" dirty="0"/>
            </a:br>
            <a:endParaRPr lang="en-US" dirty="0">
              <a:solidFill>
                <a:srgbClr val="FFFFFF"/>
              </a:solidFill>
            </a:endParaRPr>
          </a:p>
          <a:p>
            <a:pPr marL="0" indent="0">
              <a:buNone/>
            </a:pPr>
            <a:r>
              <a:rPr lang="en-US" sz="1800" b="1" dirty="0"/>
              <a:t>Sept. 13-14, 2019</a:t>
            </a:r>
            <a:endParaRPr lang="en-US" sz="1800" dirty="0"/>
          </a:p>
          <a:p>
            <a:pPr marL="0" indent="0">
              <a:buNone/>
            </a:pPr>
            <a:endParaRPr lang="en-US" sz="1800" dirty="0">
              <a:solidFill>
                <a:srgbClr val="FFFFFF"/>
              </a:solidFill>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7032109" y="249243"/>
            <a:ext cx="2679287" cy="946511"/>
          </a:xfrm>
          <a:prstGeom prst="rect">
            <a:avLst/>
          </a:prstGeom>
          <a:noFill/>
        </p:spPr>
      </p:pic>
      <p:pic>
        <p:nvPicPr>
          <p:cNvPr id="7" name="Picture 6" descr="A person smiling for the camera&#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228869" y="1408394"/>
            <a:ext cx="2334175" cy="3264582"/>
          </a:xfrm>
          <a:prstGeom prst="rect">
            <a:avLst/>
          </a:prstGeom>
        </p:spPr>
      </p:pic>
      <p:sp>
        <p:nvSpPr>
          <p:cNvPr id="5" name="TextBox 4">
            <a:extLst>
              <a:ext uri="{FF2B5EF4-FFF2-40B4-BE49-F238E27FC236}">
                <a16:creationId xmlns:a16="http://schemas.microsoft.com/office/drawing/2014/main" id="{81546599-C9FF-4DCC-AEDB-9C3243C15CE7}"/>
              </a:ext>
            </a:extLst>
          </p:cNvPr>
          <p:cNvSpPr txBox="1"/>
          <p:nvPr/>
        </p:nvSpPr>
        <p:spPr>
          <a:xfrm>
            <a:off x="6485972" y="4820460"/>
            <a:ext cx="5278626" cy="1569660"/>
          </a:xfrm>
          <a:prstGeom prst="rect">
            <a:avLst/>
          </a:prstGeom>
          <a:noFill/>
        </p:spPr>
        <p:txBody>
          <a:bodyPr wrap="square" rtlCol="0">
            <a:spAutoFit/>
          </a:bodyPr>
          <a:lstStyle/>
          <a:p>
            <a:r>
              <a:rPr lang="en-US" sz="2400" dirty="0">
                <a:solidFill>
                  <a:srgbClr val="92D050"/>
                </a:solidFill>
              </a:rPr>
              <a:t>Professor Shanita Baraka Akintonde, MBA, M.Ed., DTM</a:t>
            </a:r>
          </a:p>
          <a:p>
            <a:r>
              <a:rPr lang="en-US" sz="2400" dirty="0"/>
              <a:t>National Chair, PRSA National Diversity &amp; Inclusion Committee</a:t>
            </a:r>
          </a:p>
        </p:txBody>
      </p:sp>
      <p:pic>
        <p:nvPicPr>
          <p:cNvPr id="49154" name="Picture 2" descr="https://www.prsa.org/wp-content/themes/prsa/images/prsa-logo-header.png">
            <a:extLst>
              <a:ext uri="{FF2B5EF4-FFF2-40B4-BE49-F238E27FC236}">
                <a16:creationId xmlns:a16="http://schemas.microsoft.com/office/drawing/2014/main" id="{424AF4EA-371B-4F64-AF95-E7C4AF606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0342" y="5114068"/>
            <a:ext cx="2709816" cy="982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184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295401"/>
            <a:ext cx="7848600" cy="4708981"/>
          </a:xfrm>
          <a:prstGeom prst="rect">
            <a:avLst/>
          </a:prstGeom>
          <a:noFill/>
        </p:spPr>
        <p:txBody>
          <a:bodyPr wrap="square" rtlCol="0">
            <a:spAutoFit/>
          </a:bodyPr>
          <a:lstStyle/>
          <a:p>
            <a:r>
              <a:rPr lang="en-US" sz="6000" dirty="0">
                <a:solidFill>
                  <a:srgbClr val="FF0000"/>
                </a:solidFill>
              </a:rPr>
              <a:t>F</a:t>
            </a:r>
            <a:r>
              <a:rPr lang="en-US" sz="6000" dirty="0"/>
              <a:t>eature </a:t>
            </a:r>
            <a:r>
              <a:rPr lang="en-US" sz="6000" dirty="0">
                <a:solidFill>
                  <a:srgbClr val="FF0000"/>
                </a:solidFill>
              </a:rPr>
              <a:t>F</a:t>
            </a:r>
            <a:r>
              <a:rPr lang="en-US" sz="6000" dirty="0"/>
              <a:t>ilms are the Result o</a:t>
            </a:r>
            <a:r>
              <a:rPr lang="en-US" sz="6000" dirty="0">
                <a:solidFill>
                  <a:srgbClr val="FF0000"/>
                </a:solidFill>
              </a:rPr>
              <a:t>f</a:t>
            </a:r>
            <a:r>
              <a:rPr lang="en-US" sz="6000" dirty="0"/>
              <a:t> Years o</a:t>
            </a:r>
            <a:r>
              <a:rPr lang="en-US" sz="6000" dirty="0">
                <a:solidFill>
                  <a:srgbClr val="FF0000"/>
                </a:solidFill>
              </a:rPr>
              <a:t>f</a:t>
            </a:r>
            <a:r>
              <a:rPr lang="en-US" sz="6000" dirty="0"/>
              <a:t> Scienti</a:t>
            </a:r>
            <a:r>
              <a:rPr lang="en-US" sz="6000" dirty="0">
                <a:solidFill>
                  <a:srgbClr val="FF0000"/>
                </a:solidFill>
              </a:rPr>
              <a:t>f</a:t>
            </a:r>
            <a:r>
              <a:rPr lang="en-US" sz="6000" dirty="0"/>
              <a:t>ic Study Combined with the Experience o</a:t>
            </a:r>
            <a:r>
              <a:rPr lang="en-US" sz="6000" dirty="0">
                <a:solidFill>
                  <a:srgbClr val="FF0000"/>
                </a:solidFill>
              </a:rPr>
              <a:t>f</a:t>
            </a:r>
            <a:r>
              <a:rPr lang="en-US" sz="6000" dirty="0"/>
              <a:t> Years</a:t>
            </a:r>
          </a:p>
        </p:txBody>
      </p:sp>
    </p:spTree>
    <p:extLst>
      <p:ext uri="{BB962C8B-B14F-4D97-AF65-F5344CB8AC3E}">
        <p14:creationId xmlns:p14="http://schemas.microsoft.com/office/powerpoint/2010/main" val="1942127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C1314A62-7151-4907-A8E8-D0B3A5F2BDAD}"/>
              </a:ext>
            </a:extLst>
          </p:cNvPr>
          <p:cNvSpPr>
            <a:spLocks noGrp="1" noChangeArrowheads="1"/>
          </p:cNvSpPr>
          <p:nvPr>
            <p:ph type="body" idx="4294967295"/>
          </p:nvPr>
        </p:nvSpPr>
        <p:spPr>
          <a:xfrm>
            <a:off x="0" y="1825625"/>
            <a:ext cx="10515600" cy="4351338"/>
          </a:xfrm>
        </p:spPr>
        <p:txBody>
          <a:bodyPr/>
          <a:lstStyle/>
          <a:p>
            <a:pPr algn="ctr" eaLnBrk="1" hangingPunct="1">
              <a:buFont typeface="Wingdings" panose="05000000000000000000" pitchFamily="2" charset="2"/>
              <a:buNone/>
              <a:defRPr/>
            </a:pPr>
            <a:endParaRPr lang="en-US" sz="6600"/>
          </a:p>
          <a:p>
            <a:pPr algn="ctr" eaLnBrk="1" hangingPunct="1">
              <a:buFont typeface="Wingdings" panose="05000000000000000000" pitchFamily="2" charset="2"/>
              <a:buNone/>
              <a:defRPr/>
            </a:pPr>
            <a:r>
              <a:rPr lang="en-US" sz="6600"/>
              <a:t>The Reality</a:t>
            </a:r>
          </a:p>
        </p:txBody>
      </p:sp>
    </p:spTree>
    <p:extLst>
      <p:ext uri="{BB962C8B-B14F-4D97-AF65-F5344CB8AC3E}">
        <p14:creationId xmlns:p14="http://schemas.microsoft.com/office/powerpoint/2010/main" val="1527466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CDE11D-296B-4172-A021-DF2E02228AF5}"/>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How do we do it?</a:t>
            </a:r>
          </a:p>
        </p:txBody>
      </p:sp>
      <p:graphicFrame>
        <p:nvGraphicFramePr>
          <p:cNvPr id="6" name="Content Placeholder 2">
            <a:extLst>
              <a:ext uri="{FF2B5EF4-FFF2-40B4-BE49-F238E27FC236}">
                <a16:creationId xmlns:a16="http://schemas.microsoft.com/office/drawing/2014/main" id="{D596EA93-5DC8-451A-BCF8-063AAB91E431}"/>
              </a:ext>
            </a:extLst>
          </p:cNvPr>
          <p:cNvGraphicFramePr>
            <a:graphicFrameLocks noGrp="1"/>
          </p:cNvGraphicFramePr>
          <p:nvPr>
            <p:ph idx="1"/>
            <p:extLst>
              <p:ext uri="{D42A27DB-BD31-4B8C-83A1-F6EECF244321}">
                <p14:modId xmlns:p14="http://schemas.microsoft.com/office/powerpoint/2010/main" val="119563727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1D326567-6D20-4C18-BC4C-24D930E8A7E0}"/>
              </a:ext>
            </a:extLst>
          </p:cNvPr>
          <p:cNvPicPr/>
          <p:nvPr/>
        </p:nvPicPr>
        <p:blipFill>
          <a:blip r:embed="rId7">
            <a:extLst>
              <a:ext uri="{28A0092B-C50C-407E-A947-70E740481C1C}">
                <a14:useLocalDpi xmlns:a14="http://schemas.microsoft.com/office/drawing/2010/main" val="0"/>
              </a:ext>
            </a:extLst>
          </a:blip>
          <a:stretch>
            <a:fillRect/>
          </a:stretch>
        </p:blipFill>
        <p:spPr bwMode="auto">
          <a:xfrm>
            <a:off x="484096" y="4344376"/>
            <a:ext cx="4313663" cy="1401940"/>
          </a:xfrm>
          <a:prstGeom prst="rect">
            <a:avLst/>
          </a:prstGeom>
          <a:noFill/>
        </p:spPr>
      </p:pic>
    </p:spTree>
    <p:extLst>
      <p:ext uri="{BB962C8B-B14F-4D97-AF65-F5344CB8AC3E}">
        <p14:creationId xmlns:p14="http://schemas.microsoft.com/office/powerpoint/2010/main" val="3145113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02628-A515-4BF7-B378-83FB1A5154E3}"/>
              </a:ext>
            </a:extLst>
          </p:cNvPr>
          <p:cNvSpPr>
            <a:spLocks noGrp="1"/>
          </p:cNvSpPr>
          <p:nvPr>
            <p:ph type="title"/>
          </p:nvPr>
        </p:nvSpPr>
        <p:spPr>
          <a:xfrm>
            <a:off x="833002" y="365125"/>
            <a:ext cx="10520702" cy="1325563"/>
          </a:xfrm>
        </p:spPr>
        <p:txBody>
          <a:bodyPr>
            <a:normAutofit/>
          </a:bodyPr>
          <a:lstStyle/>
          <a:p>
            <a:r>
              <a:rPr lang="en-US" dirty="0"/>
              <a:t>What areas of interaction impact diversity?</a:t>
            </a:r>
          </a:p>
        </p:txBody>
      </p:sp>
      <p:graphicFrame>
        <p:nvGraphicFramePr>
          <p:cNvPr id="6" name="Content Placeholder 2">
            <a:extLst>
              <a:ext uri="{FF2B5EF4-FFF2-40B4-BE49-F238E27FC236}">
                <a16:creationId xmlns:a16="http://schemas.microsoft.com/office/drawing/2014/main" id="{16C3EEDE-36C3-4137-AEDE-E2CA2FCEC681}"/>
              </a:ext>
            </a:extLst>
          </p:cNvPr>
          <p:cNvGraphicFramePr>
            <a:graphicFrameLocks noGrp="1"/>
          </p:cNvGraphicFramePr>
          <p:nvPr>
            <p:ph idx="1"/>
            <p:extLst>
              <p:ext uri="{D42A27DB-BD31-4B8C-83A1-F6EECF244321}">
                <p14:modId xmlns:p14="http://schemas.microsoft.com/office/powerpoint/2010/main" val="3292926406"/>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EA3D2BD7-AF32-4611-9F1C-0D4BBB596E9E}"/>
              </a:ext>
            </a:extLst>
          </p:cNvPr>
          <p:cNvSpPr>
            <a:spLocks noGrp="1"/>
          </p:cNvSpPr>
          <p:nvPr>
            <p:ph type="ftr" sz="quarter" idx="11"/>
          </p:nvPr>
        </p:nvSpPr>
        <p:spPr>
          <a:xfrm>
            <a:off x="4235823" y="6341036"/>
            <a:ext cx="3970846" cy="380440"/>
          </a:xfrm>
        </p:spPr>
        <p:txBody>
          <a:bodyPr anchor="ctr">
            <a:normAutofit/>
          </a:bodyPr>
          <a:lstStyle/>
          <a:p>
            <a:endParaRPr lang="en-US" dirty="0">
              <a:solidFill>
                <a:schemeClr val="tx1">
                  <a:alpha val="80000"/>
                </a:schemeClr>
              </a:solidFill>
            </a:endParaRPr>
          </a:p>
        </p:txBody>
      </p:sp>
      <p:pic>
        <p:nvPicPr>
          <p:cNvPr id="9" name="Picture 8">
            <a:extLst>
              <a:ext uri="{FF2B5EF4-FFF2-40B4-BE49-F238E27FC236}">
                <a16:creationId xmlns:a16="http://schemas.microsoft.com/office/drawing/2014/main" id="{928434A8-E878-4278-98ED-4941160CD7DE}"/>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235823" y="5946650"/>
            <a:ext cx="3970846" cy="788771"/>
          </a:xfrm>
          <a:prstGeom prst="rect">
            <a:avLst/>
          </a:prstGeom>
          <a:noFill/>
          <a:ln>
            <a:noFill/>
          </a:ln>
        </p:spPr>
      </p:pic>
    </p:spTree>
    <p:extLst>
      <p:ext uri="{BB962C8B-B14F-4D97-AF65-F5344CB8AC3E}">
        <p14:creationId xmlns:p14="http://schemas.microsoft.com/office/powerpoint/2010/main" val="115910932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943277" y="712269"/>
            <a:ext cx="3370998" cy="5502264"/>
          </a:xfrm>
        </p:spPr>
        <p:txBody>
          <a:bodyPr>
            <a:normAutofit/>
          </a:bodyPr>
          <a:lstStyle/>
          <a:p>
            <a:r>
              <a:rPr lang="en-US" altLang="en-US" b="0" i="1" dirty="0">
                <a:solidFill>
                  <a:srgbClr val="FFFFFF"/>
                </a:solidFill>
              </a:rPr>
              <a:t>My C.A.R.E. Conceptual Frame</a:t>
            </a:r>
            <a:endParaRPr lang="en-US" altLang="en-US" dirty="0">
              <a:solidFill>
                <a:srgbClr val="FFFFFF"/>
              </a:solidFill>
            </a:endParaRPr>
          </a:p>
        </p:txBody>
      </p:sp>
      <p:graphicFrame>
        <p:nvGraphicFramePr>
          <p:cNvPr id="154629" name="Rectangle 3">
            <a:extLst>
              <a:ext uri="{FF2B5EF4-FFF2-40B4-BE49-F238E27FC236}">
                <a16:creationId xmlns:a16="http://schemas.microsoft.com/office/drawing/2014/main" id="{62E13DC3-6EFF-4804-940B-7F90A506B8E7}"/>
              </a:ext>
            </a:extLst>
          </p:cNvPr>
          <p:cNvGraphicFramePr>
            <a:graphicFrameLocks noGrp="1"/>
          </p:cNvGraphicFramePr>
          <p:nvPr>
            <p:ph idx="1"/>
            <p:extLst>
              <p:ext uri="{D42A27DB-BD31-4B8C-83A1-F6EECF244321}">
                <p14:modId xmlns:p14="http://schemas.microsoft.com/office/powerpoint/2010/main" val="2574048976"/>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A1281E24-5FB0-4BC0-A144-3C9A3AB3B1D9}"/>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42732" y="5672138"/>
            <a:ext cx="3472044" cy="1147285"/>
          </a:xfrm>
          <a:prstGeom prst="rect">
            <a:avLst/>
          </a:prstGeom>
          <a:noFill/>
        </p:spPr>
      </p:pic>
    </p:spTree>
    <p:extLst>
      <p:ext uri="{BB962C8B-B14F-4D97-AF65-F5344CB8AC3E}">
        <p14:creationId xmlns:p14="http://schemas.microsoft.com/office/powerpoint/2010/main" val="2640519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Freeform 21">
            <a:extLst>
              <a:ext uri="{FF2B5EF4-FFF2-40B4-BE49-F238E27FC236}">
                <a16:creationId xmlns:a16="http://schemas.microsoft.com/office/drawing/2014/main" id="{FEB0B922-A6AE-4089-8B21-F3E1A7709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37586" cy="6858000"/>
          </a:xfrm>
          <a:custGeom>
            <a:avLst/>
            <a:gdLst>
              <a:gd name="connsiteX0" fmla="*/ 0 w 10237586"/>
              <a:gd name="connsiteY0" fmla="*/ 0 h 6858000"/>
              <a:gd name="connsiteX1" fmla="*/ 7061432 w 10237586"/>
              <a:gd name="connsiteY1" fmla="*/ 0 h 6858000"/>
              <a:gd name="connsiteX2" fmla="*/ 10237586 w 10237586"/>
              <a:gd name="connsiteY2" fmla="*/ 6858000 h 6858000"/>
              <a:gd name="connsiteX3" fmla="*/ 0 w 102375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237586" h="6858000">
                <a:moveTo>
                  <a:pt x="0" y="0"/>
                </a:moveTo>
                <a:lnTo>
                  <a:pt x="7061432" y="0"/>
                </a:lnTo>
                <a:lnTo>
                  <a:pt x="10237586" y="6858000"/>
                </a:lnTo>
                <a:lnTo>
                  <a:pt x="0" y="6858000"/>
                </a:lnTo>
                <a:close/>
              </a:path>
            </a:pathLst>
          </a:custGeom>
          <a:solidFill>
            <a:srgbClr val="000000">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C5EB7378-ADA3-4D6E-8E3A-09FAD1478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80336"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FDBED422-AEC4-4F43-8E6F-81C767B291F4}"/>
              </a:ext>
            </a:extLst>
          </p:cNvPr>
          <p:cNvSpPr>
            <a:spLocks noGrp="1"/>
          </p:cNvSpPr>
          <p:nvPr>
            <p:ph idx="1"/>
          </p:nvPr>
        </p:nvSpPr>
        <p:spPr>
          <a:xfrm>
            <a:off x="236376" y="230155"/>
            <a:ext cx="6272070" cy="5847283"/>
          </a:xfrm>
        </p:spPr>
        <p:txBody>
          <a:bodyPr>
            <a:normAutofit fontScale="70000" lnSpcReduction="20000"/>
          </a:bodyPr>
          <a:lstStyle/>
          <a:p>
            <a:pPr marL="0" indent="0">
              <a:buNone/>
            </a:pPr>
            <a:endParaRPr lang="en-US" sz="4700" b="1" dirty="0">
              <a:solidFill>
                <a:srgbClr val="FFFFFF"/>
              </a:solidFill>
            </a:endParaRPr>
          </a:p>
          <a:p>
            <a:pPr marL="0" indent="0">
              <a:buNone/>
            </a:pPr>
            <a:r>
              <a:rPr lang="en-US" sz="5900" b="1" dirty="0">
                <a:solidFill>
                  <a:srgbClr val="FFFFFF"/>
                </a:solidFill>
              </a:rPr>
              <a:t>What can you do?</a:t>
            </a:r>
          </a:p>
          <a:p>
            <a:pPr marL="0" indent="0">
              <a:buNone/>
            </a:pPr>
            <a:endParaRPr lang="en-US" sz="1700" dirty="0">
              <a:solidFill>
                <a:srgbClr val="FFFFFF"/>
              </a:solidFill>
            </a:endParaRPr>
          </a:p>
          <a:p>
            <a:pPr marL="0" indent="0">
              <a:buNone/>
            </a:pPr>
            <a:endParaRPr lang="en-US" sz="1800" dirty="0">
              <a:solidFill>
                <a:srgbClr val="FFFFFF"/>
              </a:solidFill>
            </a:endParaRPr>
          </a:p>
          <a:p>
            <a:pPr marL="0" indent="0">
              <a:buNone/>
            </a:pPr>
            <a:r>
              <a:rPr lang="en-US" sz="1300" dirty="0">
                <a:solidFill>
                  <a:srgbClr val="FFFFFF"/>
                </a:solidFill>
              </a:rPr>
              <a:t> </a:t>
            </a:r>
            <a:r>
              <a:rPr lang="en-US" sz="3300" dirty="0">
                <a:solidFill>
                  <a:srgbClr val="FFFFFF"/>
                </a:solidFill>
              </a:rPr>
              <a:t>● Establish formal relationships with schools that have diversity in their student bodies. This measure will ensure that you are always cultivating talent for your future talent pool. </a:t>
            </a:r>
          </a:p>
          <a:p>
            <a:pPr marL="0" indent="0">
              <a:buNone/>
            </a:pPr>
            <a:endParaRPr lang="en-US" sz="3300" dirty="0">
              <a:solidFill>
                <a:srgbClr val="FFFFFF"/>
              </a:solidFill>
            </a:endParaRPr>
          </a:p>
          <a:p>
            <a:pPr marL="0" indent="0">
              <a:buNone/>
            </a:pPr>
            <a:r>
              <a:rPr lang="en-US" sz="3300" dirty="0">
                <a:solidFill>
                  <a:srgbClr val="FFFFFF"/>
                </a:solidFill>
              </a:rPr>
              <a:t>● Cultivate organization partnerships with groups that cater to the needs and interests of minority candidates (e.g. people of color, women, people with disabilities, etc.). When using a panel, make sure that it is culturally diverse to minimize potential bias.</a:t>
            </a:r>
          </a:p>
          <a:p>
            <a:pPr marL="0" indent="0">
              <a:buNone/>
            </a:pPr>
            <a:endParaRPr lang="en-US" sz="3300" dirty="0">
              <a:solidFill>
                <a:srgbClr val="FFFFFF"/>
              </a:solidFill>
            </a:endParaRPr>
          </a:p>
          <a:p>
            <a:pPr marL="0" indent="0">
              <a:buNone/>
            </a:pPr>
            <a:r>
              <a:rPr lang="en-US" sz="3300" dirty="0">
                <a:solidFill>
                  <a:srgbClr val="FFFFFF"/>
                </a:solidFill>
              </a:rPr>
              <a:t>● Create intentional content for diversity initiatives</a:t>
            </a:r>
            <a:endParaRPr lang="en-US" sz="1700" dirty="0">
              <a:solidFill>
                <a:srgbClr val="FFFFFF"/>
              </a:solidFill>
            </a:endParaRPr>
          </a:p>
          <a:p>
            <a:pPr marL="0" indent="0">
              <a:buNone/>
            </a:pPr>
            <a:endParaRPr lang="en-US" sz="1100" dirty="0">
              <a:solidFill>
                <a:srgbClr val="FFFFFF"/>
              </a:solidFill>
            </a:endParaRPr>
          </a:p>
          <a:p>
            <a:pPr marL="0" indent="0">
              <a:buNone/>
            </a:pPr>
            <a:r>
              <a:rPr lang="en-US" sz="1100" dirty="0">
                <a:solidFill>
                  <a:srgbClr val="FFFFFF"/>
                </a:solidFill>
              </a:rPr>
              <a:t>.</a:t>
            </a:r>
          </a:p>
        </p:txBody>
      </p:sp>
      <p:pic>
        <p:nvPicPr>
          <p:cNvPr id="7" name="Picture 2" descr="https://www.prsa.org/wp-content/themes/prsa/images/prsa-logo-header.png">
            <a:extLst>
              <a:ext uri="{FF2B5EF4-FFF2-40B4-BE49-F238E27FC236}">
                <a16:creationId xmlns:a16="http://schemas.microsoft.com/office/drawing/2014/main" id="{CB29FB37-986C-48EB-84D6-BE383AF5327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92537" y="2120124"/>
            <a:ext cx="4313663" cy="15639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53AD77-8F63-4DB1-862A-FB9C870A287C}"/>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7192537" y="4614377"/>
            <a:ext cx="4313663" cy="1401940"/>
          </a:xfrm>
          <a:prstGeom prst="rect">
            <a:avLst/>
          </a:prstGeom>
          <a:noFill/>
        </p:spPr>
      </p:pic>
    </p:spTree>
    <p:extLst>
      <p:ext uri="{BB962C8B-B14F-4D97-AF65-F5344CB8AC3E}">
        <p14:creationId xmlns:p14="http://schemas.microsoft.com/office/powerpoint/2010/main" val="664112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6DCFF0-0873-4F54-865E-717073D43562}"/>
              </a:ext>
            </a:extLst>
          </p:cNvPr>
          <p:cNvSpPr>
            <a:spLocks noGrp="1"/>
          </p:cNvSpPr>
          <p:nvPr>
            <p:ph type="title"/>
          </p:nvPr>
        </p:nvSpPr>
        <p:spPr>
          <a:xfrm>
            <a:off x="788466" y="780655"/>
            <a:ext cx="3751662" cy="3261168"/>
          </a:xfrm>
        </p:spPr>
        <p:txBody>
          <a:bodyPr>
            <a:normAutofit/>
          </a:bodyPr>
          <a:lstStyle/>
          <a:p>
            <a:r>
              <a:rPr lang="en-US" dirty="0">
                <a:solidFill>
                  <a:srgbClr val="FFFFFF"/>
                </a:solidFill>
              </a:rPr>
              <a:t>What MORE Can you do?</a:t>
            </a:r>
          </a:p>
        </p:txBody>
      </p:sp>
      <p:sp>
        <p:nvSpPr>
          <p:cNvPr id="13" name="Rectangle 1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6" y="458922"/>
            <a:ext cx="2138070"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7" y="2469002"/>
            <a:ext cx="2146028" cy="1898903"/>
          </a:xfrm>
          <a:prstGeom prst="rect">
            <a:avLst/>
          </a:prstGeom>
          <a:solidFill>
            <a:srgbClr val="23749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6" name="Picture 2" descr="https://www.prsa.org/wp-content/themes/prsa/images/prsa-logo-header.png">
            <a:extLst>
              <a:ext uri="{FF2B5EF4-FFF2-40B4-BE49-F238E27FC236}">
                <a16:creationId xmlns:a16="http://schemas.microsoft.com/office/drawing/2014/main" id="{B95CD609-D229-4F56-A960-B712AF48752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94756" y="4512569"/>
            <a:ext cx="5203447" cy="188650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0945A4B-EAC8-4515-8C00-FE1583A952CC}"/>
              </a:ext>
            </a:extLst>
          </p:cNvPr>
          <p:cNvSpPr>
            <a:spLocks noGrp="1"/>
          </p:cNvSpPr>
          <p:nvPr>
            <p:ph idx="1"/>
          </p:nvPr>
        </p:nvSpPr>
        <p:spPr>
          <a:xfrm>
            <a:off x="7761639" y="900442"/>
            <a:ext cx="3873948" cy="5048417"/>
          </a:xfrm>
        </p:spPr>
        <p:txBody>
          <a:bodyPr anchor="ctr">
            <a:normAutofit/>
          </a:bodyPr>
          <a:lstStyle/>
          <a:p>
            <a:pPr marL="0" indent="0">
              <a:buNone/>
            </a:pPr>
            <a:r>
              <a:rPr lang="en-US" sz="2200" dirty="0"/>
              <a:t>Incorporate nontraditional networking channels to produce a diverse   applicant pool. A strong diverse. </a:t>
            </a:r>
          </a:p>
          <a:p>
            <a:pPr marL="0" indent="0">
              <a:buNone/>
            </a:pPr>
            <a:endParaRPr lang="en-US" sz="2200" dirty="0"/>
          </a:p>
          <a:p>
            <a:pPr marL="0" indent="0">
              <a:buNone/>
            </a:pPr>
            <a:r>
              <a:rPr lang="en-US" sz="2200" dirty="0"/>
              <a:t>Encourage senior people of color, women and people with disabilities in your organization to assist in providing names of possible recruits.</a:t>
            </a:r>
          </a:p>
          <a:p>
            <a:pPr marL="0" indent="0">
              <a:buNone/>
            </a:pPr>
            <a:r>
              <a:rPr lang="en-US" sz="2200" dirty="0"/>
              <a:t> </a:t>
            </a:r>
          </a:p>
          <a:p>
            <a:pPr marL="0" indent="0">
              <a:buNone/>
            </a:pPr>
            <a:r>
              <a:rPr lang="en-US" sz="2200" dirty="0"/>
              <a:t>Evaluate Each Component of Your Diversity and Inclusion Initiative</a:t>
            </a:r>
          </a:p>
          <a:p>
            <a:pPr marL="0" indent="0">
              <a:buNone/>
            </a:pPr>
            <a:endParaRPr lang="en-US" sz="2200" dirty="0"/>
          </a:p>
          <a:p>
            <a:endParaRPr lang="en-US" sz="2200" dirty="0"/>
          </a:p>
        </p:txBody>
      </p:sp>
    </p:spTree>
    <p:extLst>
      <p:ext uri="{BB962C8B-B14F-4D97-AF65-F5344CB8AC3E}">
        <p14:creationId xmlns:p14="http://schemas.microsoft.com/office/powerpoint/2010/main" val="3768844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6">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3D1A04-A28F-4A03-AB45-1F48F17AB1C9}"/>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i="1" kern="1200" dirty="0">
                <a:solidFill>
                  <a:schemeClr val="tx1"/>
                </a:solidFill>
                <a:latin typeface="+mj-lt"/>
                <a:ea typeface="+mj-ea"/>
                <a:cs typeface="+mj-cs"/>
              </a:rPr>
              <a:t>W.Y.T.B.W???</a:t>
            </a:r>
          </a:p>
        </p:txBody>
      </p:sp>
      <p:sp>
        <p:nvSpPr>
          <p:cNvPr id="14" name="Oval 8">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773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Image result for What you talkin' bout Willis?">
            <a:extLst>
              <a:ext uri="{FF2B5EF4-FFF2-40B4-BE49-F238E27FC236}">
                <a16:creationId xmlns:a16="http://schemas.microsoft.com/office/drawing/2014/main" id="{538886FC-FBB7-49BA-924D-8B83D478767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24240" y="1123527"/>
            <a:ext cx="5405634" cy="4604800"/>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E12350F3-DB83-413A-980B-1CEB92498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w="19050">
            <a:solidFill>
              <a:srgbClr val="D32A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161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3DF9E-8531-4D63-9DFC-41F6DBD9B651}"/>
              </a:ext>
            </a:extLst>
          </p:cNvPr>
          <p:cNvSpPr>
            <a:spLocks noGrp="1"/>
          </p:cNvSpPr>
          <p:nvPr>
            <p:ph type="title"/>
          </p:nvPr>
        </p:nvSpPr>
        <p:spPr>
          <a:xfrm>
            <a:off x="8014996" y="642594"/>
            <a:ext cx="3732244" cy="1702952"/>
          </a:xfrm>
        </p:spPr>
        <p:txBody>
          <a:bodyPr>
            <a:normAutofit/>
          </a:bodyPr>
          <a:lstStyle/>
          <a:p>
            <a:r>
              <a:rPr lang="en-US" dirty="0"/>
              <a:t>And more still…..</a:t>
            </a:r>
          </a:p>
        </p:txBody>
      </p:sp>
      <p:sp>
        <p:nvSpPr>
          <p:cNvPr id="78" name="Rectangle 77">
            <a:extLst>
              <a:ext uri="{FF2B5EF4-FFF2-40B4-BE49-F238E27FC236}">
                <a16:creationId xmlns:a16="http://schemas.microsoft.com/office/drawing/2014/main" id="{99CEE05D-F25C-4EC3-B527-D9C999E33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652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79">
            <a:extLst>
              <a:ext uri="{FF2B5EF4-FFF2-40B4-BE49-F238E27FC236}">
                <a16:creationId xmlns:a16="http://schemas.microsoft.com/office/drawing/2014/main" id="{4F036726-0C05-446E-91C3-B986EBEA0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402" y="438538"/>
            <a:ext cx="6710184" cy="6002060"/>
          </a:xfrm>
          <a:prstGeom prst="rect">
            <a:avLst/>
          </a:prstGeom>
          <a:solidFill>
            <a:schemeClr val="bg1">
              <a:alpha val="40000"/>
            </a:schemeClr>
          </a:solidFill>
          <a:ln w="6350" cap="flat" cmpd="sng" algn="ctr">
            <a:noFill/>
            <a:prstDash val="solid"/>
          </a:ln>
          <a:effectLst>
            <a:softEdge rad="0"/>
          </a:effectLst>
        </p:spPr>
      </p:sp>
      <p:sp>
        <p:nvSpPr>
          <p:cNvPr id="82" name="Rectangle 81">
            <a:extLst>
              <a:ext uri="{FF2B5EF4-FFF2-40B4-BE49-F238E27FC236}">
                <a16:creationId xmlns:a16="http://schemas.microsoft.com/office/drawing/2014/main" id="{A310ABCD-C34B-42D1-9BEB-47755A3EA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650014"/>
            <a:ext cx="3367217"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8" name="Picture 4" descr="Image result for public relations professional">
            <a:extLst>
              <a:ext uri="{FF2B5EF4-FFF2-40B4-BE49-F238E27FC236}">
                <a16:creationId xmlns:a16="http://schemas.microsoft.com/office/drawing/2014/main" id="{CD0B0A02-74F9-42ED-8F0C-E625BD34920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78357" y="810881"/>
            <a:ext cx="2084902" cy="2945339"/>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F38AB6A2-89F7-43B5-B608-50DFC740D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650014"/>
            <a:ext cx="2765758" cy="21367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30" name="Picture 6" descr="Image result for public relations professional">
            <a:extLst>
              <a:ext uri="{FF2B5EF4-FFF2-40B4-BE49-F238E27FC236}">
                <a16:creationId xmlns:a16="http://schemas.microsoft.com/office/drawing/2014/main" id="{0D40C597-0472-4C6E-A2FB-59FC4F41503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23497" y="910134"/>
            <a:ext cx="2434338" cy="1614071"/>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06585B74-DAF6-470E-B2F3-B5530A709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4088215"/>
            <a:ext cx="3367217" cy="21248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D802D09-F889-4782-87CE-057801283FA8}"/>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798460" y="4666025"/>
            <a:ext cx="3044697" cy="989526"/>
          </a:xfrm>
          <a:prstGeom prst="rect">
            <a:avLst/>
          </a:prstGeom>
          <a:noFill/>
        </p:spPr>
      </p:pic>
      <p:sp>
        <p:nvSpPr>
          <p:cNvPr id="88" name="Rectangle 87">
            <a:extLst>
              <a:ext uri="{FF2B5EF4-FFF2-40B4-BE49-F238E27FC236}">
                <a16:creationId xmlns:a16="http://schemas.microsoft.com/office/drawing/2014/main" id="{30BAD96F-CE2F-4682-99B8-0DD9E6AE2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2947051"/>
            <a:ext cx="2765758"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33" name="Picture 2" descr="Image result for public relations professional">
            <a:extLst>
              <a:ext uri="{FF2B5EF4-FFF2-40B4-BE49-F238E27FC236}">
                <a16:creationId xmlns:a16="http://schemas.microsoft.com/office/drawing/2014/main" id="{0E8A4A0E-1A21-45A5-BD7B-9C15701F69F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57696" y="3096468"/>
            <a:ext cx="1965940" cy="29563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ublic relations professional">
            <a:extLst>
              <a:ext uri="{FF2B5EF4-FFF2-40B4-BE49-F238E27FC236}">
                <a16:creationId xmlns:a16="http://schemas.microsoft.com/office/drawing/2014/main" id="{48EEC7A3-7AA0-4259-86C3-00558D699E8E}"/>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7598993" y="2947050"/>
            <a:ext cx="4512075" cy="221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108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7D00E2-F5E2-4D72-9012-68F11DCCD464}"/>
              </a:ext>
            </a:extLst>
          </p:cNvPr>
          <p:cNvSpPr>
            <a:spLocks noGrp="1"/>
          </p:cNvSpPr>
          <p:nvPr>
            <p:ph type="title"/>
          </p:nvPr>
        </p:nvSpPr>
        <p:spPr>
          <a:xfrm>
            <a:off x="1945355" y="2536799"/>
            <a:ext cx="8495070" cy="1784402"/>
          </a:xfrm>
        </p:spPr>
        <p:txBody>
          <a:bodyPr vert="horz" lIns="91440" tIns="45720" rIns="91440" bIns="45720" rtlCol="0" anchor="b">
            <a:normAutofit/>
          </a:bodyPr>
          <a:lstStyle/>
          <a:p>
            <a:pPr algn="ctr"/>
            <a:r>
              <a:rPr lang="en-US" kern="1200" dirty="0">
                <a:solidFill>
                  <a:srgbClr val="FFFFFF"/>
                </a:solidFill>
                <a:latin typeface="+mj-lt"/>
                <a:ea typeface="+mj-ea"/>
                <a:cs typeface="+mj-cs"/>
              </a:rPr>
              <a:t>What is Diversity?</a:t>
            </a:r>
          </a:p>
        </p:txBody>
      </p:sp>
      <p:sp>
        <p:nvSpPr>
          <p:cNvPr id="3" name="Text Placeholder 2">
            <a:extLst>
              <a:ext uri="{FF2B5EF4-FFF2-40B4-BE49-F238E27FC236}">
                <a16:creationId xmlns:a16="http://schemas.microsoft.com/office/drawing/2014/main" id="{7C7E3D54-DF39-4142-B996-B075782EA016}"/>
              </a:ext>
            </a:extLst>
          </p:cNvPr>
          <p:cNvSpPr>
            <a:spLocks noGrp="1"/>
          </p:cNvSpPr>
          <p:nvPr>
            <p:ph type="body" idx="1"/>
          </p:nvPr>
        </p:nvSpPr>
        <p:spPr>
          <a:xfrm>
            <a:off x="1630461" y="4402442"/>
            <a:ext cx="8809963" cy="1635851"/>
          </a:xfrm>
        </p:spPr>
        <p:txBody>
          <a:bodyPr vert="horz" lIns="91440" tIns="45720" rIns="91440" bIns="45720" rtlCol="0">
            <a:normAutofit/>
          </a:bodyPr>
          <a:lstStyle/>
          <a:p>
            <a:pPr algn="ctr"/>
            <a:r>
              <a:rPr lang="en-US" sz="2800" kern="1200" dirty="0">
                <a:solidFill>
                  <a:srgbClr val="FFFFFF"/>
                </a:solidFill>
                <a:latin typeface="+mn-lt"/>
                <a:ea typeface="+mn-ea"/>
                <a:cs typeface="+mn-cs"/>
              </a:rPr>
              <a:t>Tell yourself.</a:t>
            </a:r>
          </a:p>
          <a:p>
            <a:pPr algn="ctr"/>
            <a:r>
              <a:rPr lang="en-US" sz="2800" kern="1200" dirty="0">
                <a:solidFill>
                  <a:srgbClr val="FFFFFF"/>
                </a:solidFill>
                <a:latin typeface="+mn-lt"/>
                <a:ea typeface="+mn-ea"/>
                <a:cs typeface="+mn-cs"/>
              </a:rPr>
              <a:t>Tell a partner.</a:t>
            </a:r>
          </a:p>
          <a:p>
            <a:pPr algn="ctr"/>
            <a:r>
              <a:rPr lang="en-US" sz="2800" kern="1200" dirty="0">
                <a:solidFill>
                  <a:srgbClr val="FFFFFF"/>
                </a:solidFill>
                <a:latin typeface="+mn-lt"/>
                <a:ea typeface="+mn-ea"/>
                <a:cs typeface="+mn-cs"/>
              </a:rPr>
              <a:t>Tell us.</a:t>
            </a: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F032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7A1D02C-E0F7-44FE-A403-4C014B83ED72}"/>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5337115" y="1712700"/>
            <a:ext cx="1517772" cy="493275"/>
          </a:xfrm>
          <a:prstGeom prst="rect">
            <a:avLst/>
          </a:prstGeom>
          <a:noFill/>
        </p:spPr>
      </p:pic>
    </p:spTree>
    <p:extLst>
      <p:ext uri="{BB962C8B-B14F-4D97-AF65-F5344CB8AC3E}">
        <p14:creationId xmlns:p14="http://schemas.microsoft.com/office/powerpoint/2010/main" val="150158303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ublic relations professional">
            <a:extLst>
              <a:ext uri="{FF2B5EF4-FFF2-40B4-BE49-F238E27FC236}">
                <a16:creationId xmlns:a16="http://schemas.microsoft.com/office/drawing/2014/main" id="{A7312EBB-5305-4182-BE25-5208B47C3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167" y="919888"/>
            <a:ext cx="2645009" cy="54808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8F87761-0D1B-4236-812C-34D50FE06F87}"/>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7572230" y="3939340"/>
            <a:ext cx="4313663" cy="1401940"/>
          </a:xfrm>
          <a:prstGeom prst="rect">
            <a:avLst/>
          </a:prstGeom>
          <a:noFill/>
        </p:spPr>
      </p:pic>
      <p:pic>
        <p:nvPicPr>
          <p:cNvPr id="5" name="Picture 2" descr="https://www.prsa.org/wp-content/themes/prsa/images/prsa-logo-header.png">
            <a:extLst>
              <a:ext uri="{FF2B5EF4-FFF2-40B4-BE49-F238E27FC236}">
                <a16:creationId xmlns:a16="http://schemas.microsoft.com/office/drawing/2014/main" id="{4CE73D34-621F-4B5B-8688-FBAA912C9FA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0112" y="767114"/>
            <a:ext cx="4125460" cy="149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138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Impact" panose="020B0806030902050204"/>
              <a:ea typeface="+mn-ea"/>
              <a:cs typeface="+mn-cs"/>
            </a:endParaRPr>
          </a:p>
        </p:txBody>
      </p:sp>
      <p:sp>
        <p:nvSpPr>
          <p:cNvPr id="73" name="Rectangle 72">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Impact" panose="020B0806030902050204"/>
              <a:ea typeface="+mn-ea"/>
              <a:cs typeface="+mn-cs"/>
            </a:endParaRPr>
          </a:p>
        </p:txBody>
      </p:sp>
      <p:pic>
        <p:nvPicPr>
          <p:cNvPr id="3074" name="Picture 2" descr="Image result for public relations professional">
            <a:extLst>
              <a:ext uri="{FF2B5EF4-FFF2-40B4-BE49-F238E27FC236}">
                <a16:creationId xmlns:a16="http://schemas.microsoft.com/office/drawing/2014/main" id="{F26ADEC8-A93A-453E-8244-FB9BD5400A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70" r="9515" b="2"/>
          <a:stretch/>
        </p:blipFill>
        <p:spPr bwMode="auto">
          <a:xfrm rot="21480000">
            <a:off x="1137837" y="1003258"/>
            <a:ext cx="9916327" cy="47643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B657CEC-3019-49AC-A4E1-4151103F06EA}"/>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4419240" y="6199388"/>
            <a:ext cx="3044697" cy="989526"/>
          </a:xfrm>
          <a:prstGeom prst="rect">
            <a:avLst/>
          </a:prstGeom>
          <a:noFill/>
        </p:spPr>
      </p:pic>
    </p:spTree>
    <p:extLst>
      <p:ext uri="{BB962C8B-B14F-4D97-AF65-F5344CB8AC3E}">
        <p14:creationId xmlns:p14="http://schemas.microsoft.com/office/powerpoint/2010/main" val="362692631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916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6" descr="Image result for public relations professional">
            <a:extLst>
              <a:ext uri="{FF2B5EF4-FFF2-40B4-BE49-F238E27FC236}">
                <a16:creationId xmlns:a16="http://schemas.microsoft.com/office/drawing/2014/main" id="{5CF4F945-7539-4B57-BD7E-4577B4F1F6B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6181" y="1639913"/>
            <a:ext cx="5462546" cy="36219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CA711EF-CB56-456E-BE24-35E4C57C440C}"/>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4333323" y="5565146"/>
            <a:ext cx="3044697" cy="989526"/>
          </a:xfrm>
          <a:prstGeom prst="rect">
            <a:avLst/>
          </a:prstGeom>
          <a:noFill/>
        </p:spPr>
      </p:pic>
    </p:spTree>
    <p:extLst>
      <p:ext uri="{BB962C8B-B14F-4D97-AF65-F5344CB8AC3E}">
        <p14:creationId xmlns:p14="http://schemas.microsoft.com/office/powerpoint/2010/main" val="2744443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D0564-18D6-4EF1-89DC-8E5382DE4817}"/>
              </a:ext>
            </a:extLst>
          </p:cNvPr>
          <p:cNvSpPr>
            <a:spLocks noGrp="1"/>
          </p:cNvSpPr>
          <p:nvPr>
            <p:ph type="title"/>
          </p:nvPr>
        </p:nvSpPr>
        <p:spPr>
          <a:xfrm>
            <a:off x="221728" y="416590"/>
            <a:ext cx="10515600" cy="1325563"/>
          </a:xfrm>
        </p:spPr>
        <p:txBody>
          <a:bodyPr/>
          <a:lstStyle/>
          <a:p>
            <a:r>
              <a:rPr lang="en-US" dirty="0"/>
              <a:t>PRSA Chapters get in on the action</a:t>
            </a:r>
          </a:p>
        </p:txBody>
      </p:sp>
      <p:pic>
        <p:nvPicPr>
          <p:cNvPr id="6146" name="Picture 2" descr="Image result for prsa diversity">
            <a:extLst>
              <a:ext uri="{FF2B5EF4-FFF2-40B4-BE49-F238E27FC236}">
                <a16:creationId xmlns:a16="http://schemas.microsoft.com/office/drawing/2014/main" id="{E64F8A4E-544A-40CB-8894-6193CD08EA6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13088" y="2075573"/>
            <a:ext cx="4066440" cy="370305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prsa diversity">
            <a:extLst>
              <a:ext uri="{FF2B5EF4-FFF2-40B4-BE49-F238E27FC236}">
                <a16:creationId xmlns:a16="http://schemas.microsoft.com/office/drawing/2014/main" id="{93BB1B7B-26D9-44D3-A683-7825E55D83B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51998" y="1856252"/>
            <a:ext cx="1520952" cy="390144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www.prsahoosier.org/wp-content/uploads/2017/06/agriculture.jpg">
            <a:extLst>
              <a:ext uri="{FF2B5EF4-FFF2-40B4-BE49-F238E27FC236}">
                <a16:creationId xmlns:a16="http://schemas.microsoft.com/office/drawing/2014/main" id="{3403A687-A5A9-4019-B48F-558598435B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8383" y="2087568"/>
            <a:ext cx="3504560" cy="35045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www.prsa.org/wp-content/themes/prsa/images/prsa-logo-header.png">
            <a:extLst>
              <a:ext uri="{FF2B5EF4-FFF2-40B4-BE49-F238E27FC236}">
                <a16:creationId xmlns:a16="http://schemas.microsoft.com/office/drawing/2014/main" id="{22260249-58B3-48C8-A0AA-B515FACCE84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360942" y="302491"/>
            <a:ext cx="2906524" cy="105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32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B0FF6-B998-474F-BE66-3281F76358CD}"/>
              </a:ext>
            </a:extLst>
          </p:cNvPr>
          <p:cNvSpPr>
            <a:spLocks noGrp="1"/>
          </p:cNvSpPr>
          <p:nvPr>
            <p:ph type="title"/>
          </p:nvPr>
        </p:nvSpPr>
        <p:spPr/>
        <p:txBody>
          <a:bodyPr>
            <a:normAutofit fontScale="90000"/>
          </a:bodyPr>
          <a:lstStyle/>
          <a:p>
            <a:r>
              <a:rPr lang="en-US" sz="3100" i="1" dirty="0"/>
              <a:t>... Size and placement of photographs and the relationship of the image to other elements on a page can have a significant impact on the visual language (Harrison, 2003). The use of photographs allow for the creation of strong viewer involvement and the use of the human face in particular is one of the most powerful resources in visual imagers because humans are trained from a young age to study faces and expressions (Harrison, 2003). ...</a:t>
            </a:r>
            <a:br>
              <a:rPr lang="en-US" dirty="0"/>
            </a:br>
            <a:endParaRPr lang="en-US" dirty="0"/>
          </a:p>
        </p:txBody>
      </p:sp>
      <p:sp>
        <p:nvSpPr>
          <p:cNvPr id="3" name="Text Placeholder 2">
            <a:extLst>
              <a:ext uri="{FF2B5EF4-FFF2-40B4-BE49-F238E27FC236}">
                <a16:creationId xmlns:a16="http://schemas.microsoft.com/office/drawing/2014/main" id="{E5669225-20E1-4CC4-97DF-428FB535B687}"/>
              </a:ext>
            </a:extLst>
          </p:cNvPr>
          <p:cNvSpPr>
            <a:spLocks noGrp="1"/>
          </p:cNvSpPr>
          <p:nvPr>
            <p:ph type="body" idx="1"/>
          </p:nvPr>
        </p:nvSpPr>
        <p:spPr/>
        <p:txBody>
          <a:bodyPr/>
          <a:lstStyle/>
          <a:p>
            <a:r>
              <a:rPr lang="en-US" sz="2800" i="1" dirty="0">
                <a:solidFill>
                  <a:srgbClr val="FF66CC"/>
                </a:solidFill>
              </a:rPr>
              <a:t>Visual Social Semiotics: Understanding How Still Images Make Meaning, </a:t>
            </a:r>
            <a:r>
              <a:rPr lang="en-US" sz="2800" i="1" dirty="0">
                <a:solidFill>
                  <a:schemeClr val="tx1"/>
                </a:solidFill>
              </a:rPr>
              <a:t>Claire Harrison, </a:t>
            </a:r>
            <a:r>
              <a:rPr lang="en-US" dirty="0"/>
              <a:t> 50(1):46-60 · February 2003</a:t>
            </a:r>
          </a:p>
        </p:txBody>
      </p:sp>
      <p:pic>
        <p:nvPicPr>
          <p:cNvPr id="5" name="Picture 4">
            <a:extLst>
              <a:ext uri="{FF2B5EF4-FFF2-40B4-BE49-F238E27FC236}">
                <a16:creationId xmlns:a16="http://schemas.microsoft.com/office/drawing/2014/main" id="{9649BB8B-BBBB-44D8-87E8-7E0B744E9DC4}"/>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541979" y="6279894"/>
            <a:ext cx="2613662" cy="465022"/>
          </a:xfrm>
          <a:prstGeom prst="rect">
            <a:avLst/>
          </a:prstGeom>
          <a:noFill/>
        </p:spPr>
      </p:pic>
    </p:spTree>
    <p:extLst>
      <p:ext uri="{BB962C8B-B14F-4D97-AF65-F5344CB8AC3E}">
        <p14:creationId xmlns:p14="http://schemas.microsoft.com/office/powerpoint/2010/main" val="1922906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9B128-ECAC-4B45-9BFD-8AB45806032C}"/>
              </a:ext>
            </a:extLst>
          </p:cNvPr>
          <p:cNvSpPr>
            <a:spLocks noGrp="1"/>
          </p:cNvSpPr>
          <p:nvPr>
            <p:ph type="title"/>
          </p:nvPr>
        </p:nvSpPr>
        <p:spPr>
          <a:xfrm>
            <a:off x="6413111" y="640081"/>
            <a:ext cx="5138808" cy="3352473"/>
          </a:xfrm>
          <a:noFill/>
        </p:spPr>
        <p:txBody>
          <a:bodyPr vert="horz" lIns="91440" tIns="45720" rIns="91440" bIns="45720" rtlCol="0" anchor="b">
            <a:normAutofit fontScale="90000"/>
          </a:bodyPr>
          <a:lstStyle/>
          <a:p>
            <a:pPr algn="ctr"/>
            <a:r>
              <a:rPr lang="en-US" sz="3800" kern="1200" dirty="0">
                <a:solidFill>
                  <a:schemeClr val="tx1"/>
                </a:solidFill>
                <a:latin typeface="+mj-lt"/>
                <a:ea typeface="+mj-ea"/>
                <a:cs typeface="+mj-cs"/>
              </a:rPr>
              <a:t>Intersectional Identities; Transcending the Binary through Binary Code by </a:t>
            </a:r>
            <a:r>
              <a:rPr lang="en-US" sz="3800" b="1" kern="1200" dirty="0">
                <a:solidFill>
                  <a:schemeClr val="tx1"/>
                </a:solidFill>
                <a:latin typeface="+mj-lt"/>
                <a:ea typeface="+mj-ea"/>
                <a:cs typeface="+mj-cs"/>
              </a:rPr>
              <a:t>Kelsey Fox</a:t>
            </a:r>
            <a:br>
              <a:rPr lang="en-US" sz="3800" b="1" kern="1200" dirty="0">
                <a:solidFill>
                  <a:schemeClr val="tx1"/>
                </a:solidFill>
                <a:latin typeface="+mj-lt"/>
                <a:ea typeface="+mj-ea"/>
                <a:cs typeface="+mj-cs"/>
              </a:rPr>
            </a:br>
            <a:br>
              <a:rPr lang="en-US" sz="3800" b="1" kern="1200" dirty="0">
                <a:solidFill>
                  <a:schemeClr val="tx1"/>
                </a:solidFill>
                <a:latin typeface="+mj-lt"/>
                <a:ea typeface="+mj-ea"/>
                <a:cs typeface="+mj-cs"/>
              </a:rPr>
            </a:br>
            <a:r>
              <a:rPr lang="en-US" sz="3800" b="1" kern="1200" dirty="0">
                <a:solidFill>
                  <a:schemeClr val="tx1"/>
                </a:solidFill>
                <a:latin typeface="+mj-lt"/>
                <a:ea typeface="+mj-ea"/>
                <a:cs typeface="+mj-cs"/>
              </a:rPr>
              <a:t>Excerpt</a:t>
            </a:r>
            <a:br>
              <a:rPr lang="en-US" sz="3800" kern="1200" dirty="0">
                <a:solidFill>
                  <a:schemeClr val="tx1"/>
                </a:solidFill>
                <a:latin typeface="+mj-lt"/>
                <a:ea typeface="+mj-ea"/>
                <a:cs typeface="+mj-cs"/>
              </a:rPr>
            </a:br>
            <a:endParaRPr lang="en-US" sz="3800" kern="1200" dirty="0">
              <a:solidFill>
                <a:schemeClr val="tx1"/>
              </a:solidFill>
              <a:latin typeface="+mj-lt"/>
              <a:ea typeface="+mj-ea"/>
              <a:cs typeface="+mj-cs"/>
            </a:endParaRPr>
          </a:p>
        </p:txBody>
      </p:sp>
      <p:sp>
        <p:nvSpPr>
          <p:cNvPr id="71" name="Rectangle 70">
            <a:extLst>
              <a:ext uri="{FF2B5EF4-FFF2-40B4-BE49-F238E27FC236}">
                <a16:creationId xmlns:a16="http://schemas.microsoft.com/office/drawing/2014/main" id="{4913D8DA-B72B-46FB-9E5D-656A0EB0A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6107584" cy="6861717"/>
          </a:xfrm>
          <a:prstGeom prst="rect">
            <a:avLst/>
          </a:prstGeom>
          <a:solidFill>
            <a:srgbClr val="135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ounded Rectangle 26">
            <a:extLst>
              <a:ext uri="{FF2B5EF4-FFF2-40B4-BE49-F238E27FC236}">
                <a16:creationId xmlns:a16="http://schemas.microsoft.com/office/drawing/2014/main" id="{63CDDC8E-3FD0-4545-A664-7661835B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Image result for google">
            <a:extLst>
              <a:ext uri="{FF2B5EF4-FFF2-40B4-BE49-F238E27FC236}">
                <a16:creationId xmlns:a16="http://schemas.microsoft.com/office/drawing/2014/main" id="{D26B8232-0C4E-4DBD-AD4A-487A80A11A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6500" y="2261483"/>
            <a:ext cx="4169664" cy="233501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403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9" name="Rectangle 70">
            <a:extLst>
              <a:ext uri="{FF2B5EF4-FFF2-40B4-BE49-F238E27FC236}">
                <a16:creationId xmlns:a16="http://schemas.microsoft.com/office/drawing/2014/main" id="{2F19B711-C590-44D1-9AA8-9F143B0E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0" name="Rectangle 72">
            <a:extLst>
              <a:ext uri="{FF2B5EF4-FFF2-40B4-BE49-F238E27FC236}">
                <a16:creationId xmlns:a16="http://schemas.microsoft.com/office/drawing/2014/main" id="{C0C79CF2-6A1C-4636-84CE-ABB2BE191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7A5D17DF-AD65-402C-A95C-F13C770C9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Image result for prsa diversity">
            <a:extLst>
              <a:ext uri="{FF2B5EF4-FFF2-40B4-BE49-F238E27FC236}">
                <a16:creationId xmlns:a16="http://schemas.microsoft.com/office/drawing/2014/main" id="{E9F736AF-B4AD-48F0-A554-73E58142835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7430" y="1071997"/>
            <a:ext cx="5515769" cy="30888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B57FD8D-4582-4BC3-AD0B-510ECA96E0D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256863" y="2643546"/>
            <a:ext cx="4814655" cy="1564762"/>
          </a:xfrm>
          <a:prstGeom prst="rect">
            <a:avLst/>
          </a:prstGeom>
          <a:noFill/>
        </p:spPr>
      </p:pic>
    </p:spTree>
    <p:extLst>
      <p:ext uri="{BB962C8B-B14F-4D97-AF65-F5344CB8AC3E}">
        <p14:creationId xmlns:p14="http://schemas.microsoft.com/office/powerpoint/2010/main" val="3711142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Jaron Terry PRSA">
            <a:extLst>
              <a:ext uri="{FF2B5EF4-FFF2-40B4-BE49-F238E27FC236}">
                <a16:creationId xmlns:a16="http://schemas.microsoft.com/office/drawing/2014/main" id="{214A5FB9-BA29-4F98-9C37-DA428CE58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007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Freeform 37">
            <a:extLst>
              <a:ext uri="{FF2B5EF4-FFF2-40B4-BE49-F238E27FC236}">
                <a16:creationId xmlns:a16="http://schemas.microsoft.com/office/drawing/2014/main" id="{7E6CA27E-BEE7-49F6-9FBE-99A7492AE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A person wearing a suit and tie smiling at the camera&#10;&#10;Description automatically generated">
            <a:extLst>
              <a:ext uri="{FF2B5EF4-FFF2-40B4-BE49-F238E27FC236}">
                <a16:creationId xmlns:a16="http://schemas.microsoft.com/office/drawing/2014/main" id="{B1DE85D0-C766-447C-BAD9-2ED680ED40D4}"/>
              </a:ext>
            </a:extLst>
          </p:cNvPr>
          <p:cNvPicPr>
            <a:picLocks noChangeAspect="1"/>
          </p:cNvPicPr>
          <p:nvPr/>
        </p:nvPicPr>
        <p:blipFill rotWithShape="1">
          <a:blip r:embed="rId2">
            <a:extLst>
              <a:ext uri="{28A0092B-C50C-407E-A947-70E740481C1C}">
                <a14:useLocalDpi xmlns:a14="http://schemas.microsoft.com/office/drawing/2010/main" val="0"/>
              </a:ext>
            </a:extLst>
          </a:blip>
          <a:srcRect r="2" b="22706"/>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sp>
        <p:nvSpPr>
          <p:cNvPr id="2" name="Title 1">
            <a:extLst>
              <a:ext uri="{FF2B5EF4-FFF2-40B4-BE49-F238E27FC236}">
                <a16:creationId xmlns:a16="http://schemas.microsoft.com/office/drawing/2014/main" id="{2943E89B-F368-4248-94CB-03BB015397B4}"/>
              </a:ext>
            </a:extLst>
          </p:cNvPr>
          <p:cNvSpPr>
            <a:spLocks noGrp="1"/>
          </p:cNvSpPr>
          <p:nvPr>
            <p:ph type="title"/>
          </p:nvPr>
        </p:nvSpPr>
        <p:spPr>
          <a:xfrm>
            <a:off x="838200" y="365125"/>
            <a:ext cx="10515600" cy="1325563"/>
          </a:xfrm>
        </p:spPr>
        <p:txBody>
          <a:bodyPr>
            <a:normAutofit/>
          </a:bodyPr>
          <a:lstStyle/>
          <a:p>
            <a:pPr fontAlgn="base"/>
            <a:br>
              <a:rPr lang="en-US" sz="2800" b="1"/>
            </a:br>
            <a:r>
              <a:rPr lang="en-US" sz="2800" b="1"/>
              <a:t>PRSA Chapters: Ohio</a:t>
            </a:r>
            <a:br>
              <a:rPr lang="en-US" sz="2800" b="1"/>
            </a:br>
            <a:endParaRPr lang="en-US" sz="2800" dirty="0"/>
          </a:p>
        </p:txBody>
      </p:sp>
      <p:pic>
        <p:nvPicPr>
          <p:cNvPr id="7" name="Picture 6" descr="A group of people standing in a room&#10;&#10;Description automatically generated">
            <a:extLst>
              <a:ext uri="{FF2B5EF4-FFF2-40B4-BE49-F238E27FC236}">
                <a16:creationId xmlns:a16="http://schemas.microsoft.com/office/drawing/2014/main" id="{CF652614-900D-4BAF-8372-3541977A7733}"/>
              </a:ext>
            </a:extLst>
          </p:cNvPr>
          <p:cNvPicPr>
            <a:picLocks noChangeAspect="1"/>
          </p:cNvPicPr>
          <p:nvPr/>
        </p:nvPicPr>
        <p:blipFill rotWithShape="1">
          <a:blip r:embed="rId3">
            <a:extLst>
              <a:ext uri="{28A0092B-C50C-407E-A947-70E740481C1C}">
                <a14:useLocalDpi xmlns:a14="http://schemas.microsoft.com/office/drawing/2010/main" val="0"/>
              </a:ext>
            </a:extLst>
          </a:blip>
          <a:srcRect r="1" b="4010"/>
          <a:stretch/>
        </p:blipFill>
        <p:spPr>
          <a:xfrm>
            <a:off x="4791075" y="4357117"/>
            <a:ext cx="4570758" cy="2500884"/>
          </a:xfrm>
          <a:custGeom>
            <a:avLst/>
            <a:gdLst>
              <a:gd name="connsiteX0" fmla="*/ 1717230 w 4570758"/>
              <a:gd name="connsiteY0" fmla="*/ 0 h 2500884"/>
              <a:gd name="connsiteX1" fmla="*/ 4570758 w 4570758"/>
              <a:gd name="connsiteY1" fmla="*/ 0 h 2500884"/>
              <a:gd name="connsiteX2" fmla="*/ 3411951 w 4570758"/>
              <a:gd name="connsiteY2" fmla="*/ 2500884 h 2500884"/>
              <a:gd name="connsiteX3" fmla="*/ 3405728 w 4570758"/>
              <a:gd name="connsiteY3" fmla="*/ 2500884 h 2500884"/>
              <a:gd name="connsiteX4" fmla="*/ 2215937 w 4570758"/>
              <a:gd name="connsiteY4" fmla="*/ 2500884 h 2500884"/>
              <a:gd name="connsiteX5" fmla="*/ 565892 w 4570758"/>
              <a:gd name="connsiteY5" fmla="*/ 2500884 h 2500884"/>
              <a:gd name="connsiteX6" fmla="*/ 0 w 4570758"/>
              <a:gd name="connsiteY6" fmla="*/ 2500884 h 2500884"/>
              <a:gd name="connsiteX7" fmla="*/ 0 w 4570758"/>
              <a:gd name="connsiteY7" fmla="*/ 2500883 h 2500884"/>
              <a:gd name="connsiteX8" fmla="*/ 552186 w 4570758"/>
              <a:gd name="connsiteY8" fmla="*/ 2500883 h 2500884"/>
              <a:gd name="connsiteX9" fmla="*/ 558423 w 4570758"/>
              <a:gd name="connsiteY9"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0758" h="2500884">
                <a:moveTo>
                  <a:pt x="1717230" y="0"/>
                </a:moveTo>
                <a:lnTo>
                  <a:pt x="4570758" y="0"/>
                </a:lnTo>
                <a:lnTo>
                  <a:pt x="3411951" y="2500884"/>
                </a:lnTo>
                <a:lnTo>
                  <a:pt x="3405728" y="2500884"/>
                </a:lnTo>
                <a:lnTo>
                  <a:pt x="2215937" y="2500884"/>
                </a:lnTo>
                <a:lnTo>
                  <a:pt x="565892" y="2500884"/>
                </a:lnTo>
                <a:lnTo>
                  <a:pt x="0" y="2500884"/>
                </a:lnTo>
                <a:lnTo>
                  <a:pt x="0" y="2500883"/>
                </a:lnTo>
                <a:lnTo>
                  <a:pt x="552186" y="2500883"/>
                </a:lnTo>
                <a:lnTo>
                  <a:pt x="558423" y="2500883"/>
                </a:lnTo>
                <a:close/>
              </a:path>
            </a:pathLst>
          </a:custGeom>
        </p:spPr>
      </p:pic>
      <p:sp>
        <p:nvSpPr>
          <p:cNvPr id="3" name="Content Placeholder 2">
            <a:extLst>
              <a:ext uri="{FF2B5EF4-FFF2-40B4-BE49-F238E27FC236}">
                <a16:creationId xmlns:a16="http://schemas.microsoft.com/office/drawing/2014/main" id="{73F81979-8819-4B53-A27D-10D17FA39D74}"/>
              </a:ext>
            </a:extLst>
          </p:cNvPr>
          <p:cNvSpPr>
            <a:spLocks noGrp="1"/>
          </p:cNvSpPr>
          <p:nvPr>
            <p:ph idx="1"/>
          </p:nvPr>
        </p:nvSpPr>
        <p:spPr>
          <a:xfrm>
            <a:off x="838200" y="2015406"/>
            <a:ext cx="5097779" cy="4065986"/>
          </a:xfrm>
        </p:spPr>
        <p:txBody>
          <a:bodyPr anchor="t">
            <a:normAutofit/>
          </a:bodyPr>
          <a:lstStyle/>
          <a:p>
            <a:pPr fontAlgn="base"/>
            <a:r>
              <a:rPr lang="en-US" sz="800" b="1">
                <a:solidFill>
                  <a:srgbClr val="FFFFFF"/>
                </a:solidFill>
                <a:hlinkClick r:id="rId4"/>
              </a:rPr>
              <a:t>Akron Area Chapter</a:t>
            </a:r>
            <a:br>
              <a:rPr lang="en-US" sz="800">
                <a:solidFill>
                  <a:srgbClr val="FFFFFF"/>
                </a:solidFill>
              </a:rPr>
            </a:br>
            <a:r>
              <a:rPr lang="en-US" sz="800" b="1">
                <a:solidFill>
                  <a:srgbClr val="FFFFFF"/>
                </a:solidFill>
              </a:rPr>
              <a:t>Base:</a:t>
            </a:r>
            <a:r>
              <a:rPr lang="en-US" sz="800">
                <a:solidFill>
                  <a:srgbClr val="FFFFFF"/>
                </a:solidFill>
              </a:rPr>
              <a:t> Akron, OH </a:t>
            </a:r>
            <a:br>
              <a:rPr lang="en-US" sz="800">
                <a:solidFill>
                  <a:srgbClr val="FFFFFF"/>
                </a:solidFill>
              </a:rPr>
            </a:br>
            <a:r>
              <a:rPr lang="en-US" sz="800" b="1">
                <a:solidFill>
                  <a:srgbClr val="FFFFFF"/>
                </a:solidFill>
              </a:rPr>
              <a:t>Chapter Administrator:</a:t>
            </a:r>
            <a:r>
              <a:rPr lang="en-US" sz="800">
                <a:solidFill>
                  <a:srgbClr val="FFFFFF"/>
                </a:solidFill>
              </a:rPr>
              <a:t> </a:t>
            </a:r>
            <a:r>
              <a:rPr lang="en-US" sz="800">
                <a:solidFill>
                  <a:srgbClr val="FFFFFF"/>
                </a:solidFill>
                <a:hlinkClick r:id="rId5"/>
              </a:rPr>
              <a:t>Lianne M. Fowler</a:t>
            </a:r>
            <a:r>
              <a:rPr lang="en-US" sz="800">
                <a:solidFill>
                  <a:srgbClr val="FFFFFF"/>
                </a:solidFill>
              </a:rPr>
              <a:t> </a:t>
            </a:r>
            <a:br>
              <a:rPr lang="en-US" sz="800">
                <a:solidFill>
                  <a:srgbClr val="FFFFFF"/>
                </a:solidFill>
              </a:rPr>
            </a:br>
            <a:r>
              <a:rPr lang="en-US" sz="800" b="1">
                <a:solidFill>
                  <a:srgbClr val="FFFFFF"/>
                </a:solidFill>
              </a:rPr>
              <a:t>President:</a:t>
            </a:r>
            <a:r>
              <a:rPr lang="en-US" sz="800">
                <a:solidFill>
                  <a:srgbClr val="FFFFFF"/>
                </a:solidFill>
              </a:rPr>
              <a:t> </a:t>
            </a:r>
            <a:r>
              <a:rPr lang="en-US" sz="800">
                <a:solidFill>
                  <a:srgbClr val="FFFFFF"/>
                </a:solidFill>
                <a:hlinkClick r:id="rId6"/>
              </a:rPr>
              <a:t>Jennifer Lynn Kramer, APR</a:t>
            </a:r>
            <a:r>
              <a:rPr lang="en-US" sz="800">
                <a:solidFill>
                  <a:srgbClr val="FFFFFF"/>
                </a:solidFill>
              </a:rPr>
              <a:t> </a:t>
            </a:r>
          </a:p>
          <a:p>
            <a:pPr fontAlgn="base"/>
            <a:r>
              <a:rPr lang="en-US" sz="800" b="1">
                <a:solidFill>
                  <a:srgbClr val="FFFFFF"/>
                </a:solidFill>
                <a:hlinkClick r:id="rId7"/>
              </a:rPr>
              <a:t>Central Ohio Chapter</a:t>
            </a:r>
            <a:br>
              <a:rPr lang="en-US" sz="800">
                <a:solidFill>
                  <a:srgbClr val="FFFFFF"/>
                </a:solidFill>
              </a:rPr>
            </a:br>
            <a:r>
              <a:rPr lang="en-US" sz="800" b="1">
                <a:solidFill>
                  <a:srgbClr val="FFFFFF"/>
                </a:solidFill>
              </a:rPr>
              <a:t>Base:</a:t>
            </a:r>
            <a:r>
              <a:rPr lang="en-US" sz="800">
                <a:solidFill>
                  <a:srgbClr val="FFFFFF"/>
                </a:solidFill>
              </a:rPr>
              <a:t> Columbus, OH </a:t>
            </a:r>
            <a:br>
              <a:rPr lang="en-US" sz="800">
                <a:solidFill>
                  <a:srgbClr val="FFFFFF"/>
                </a:solidFill>
              </a:rPr>
            </a:br>
            <a:r>
              <a:rPr lang="en-US" sz="800" b="1">
                <a:solidFill>
                  <a:srgbClr val="FFFFFF"/>
                </a:solidFill>
              </a:rPr>
              <a:t>Chapter Administrator:</a:t>
            </a:r>
            <a:r>
              <a:rPr lang="en-US" sz="800">
                <a:solidFill>
                  <a:srgbClr val="FFFFFF"/>
                </a:solidFill>
              </a:rPr>
              <a:t> </a:t>
            </a:r>
            <a:r>
              <a:rPr lang="en-US" sz="800">
                <a:solidFill>
                  <a:srgbClr val="FFFFFF"/>
                </a:solidFill>
                <a:hlinkClick r:id="rId8"/>
              </a:rPr>
              <a:t>Karen Kaiser</a:t>
            </a:r>
            <a:r>
              <a:rPr lang="en-US" sz="800">
                <a:solidFill>
                  <a:srgbClr val="FFFFFF"/>
                </a:solidFill>
              </a:rPr>
              <a:t> </a:t>
            </a:r>
            <a:br>
              <a:rPr lang="en-US" sz="800">
                <a:solidFill>
                  <a:srgbClr val="FFFFFF"/>
                </a:solidFill>
              </a:rPr>
            </a:br>
            <a:r>
              <a:rPr lang="en-US" sz="800" b="1">
                <a:solidFill>
                  <a:srgbClr val="FFFFFF"/>
                </a:solidFill>
              </a:rPr>
              <a:t>President:</a:t>
            </a:r>
            <a:r>
              <a:rPr lang="en-US" sz="800">
                <a:solidFill>
                  <a:srgbClr val="FFFFFF"/>
                </a:solidFill>
              </a:rPr>
              <a:t> </a:t>
            </a:r>
            <a:r>
              <a:rPr lang="en-US" sz="800">
                <a:solidFill>
                  <a:srgbClr val="FFFFFF"/>
                </a:solidFill>
                <a:hlinkClick r:id="rId9"/>
              </a:rPr>
              <a:t>Alicia Shoults</a:t>
            </a:r>
            <a:r>
              <a:rPr lang="en-US" sz="800">
                <a:solidFill>
                  <a:srgbClr val="FFFFFF"/>
                </a:solidFill>
              </a:rPr>
              <a:t> </a:t>
            </a:r>
          </a:p>
          <a:p>
            <a:pPr fontAlgn="base"/>
            <a:r>
              <a:rPr lang="en-US" sz="800" b="1">
                <a:solidFill>
                  <a:srgbClr val="FFFFFF"/>
                </a:solidFill>
                <a:hlinkClick r:id="rId10"/>
              </a:rPr>
              <a:t>Cincinnati Chapter</a:t>
            </a:r>
            <a:br>
              <a:rPr lang="en-US" sz="800">
                <a:solidFill>
                  <a:srgbClr val="FFFFFF"/>
                </a:solidFill>
              </a:rPr>
            </a:br>
            <a:r>
              <a:rPr lang="en-US" sz="800" b="1">
                <a:solidFill>
                  <a:srgbClr val="FFFFFF"/>
                </a:solidFill>
              </a:rPr>
              <a:t>Base:</a:t>
            </a:r>
            <a:r>
              <a:rPr lang="en-US" sz="800">
                <a:solidFill>
                  <a:srgbClr val="FFFFFF"/>
                </a:solidFill>
              </a:rPr>
              <a:t> Cincinnati, OH </a:t>
            </a:r>
            <a:br>
              <a:rPr lang="en-US" sz="800">
                <a:solidFill>
                  <a:srgbClr val="FFFFFF"/>
                </a:solidFill>
              </a:rPr>
            </a:br>
            <a:r>
              <a:rPr lang="en-US" sz="800" b="1">
                <a:solidFill>
                  <a:srgbClr val="FFFFFF"/>
                </a:solidFill>
              </a:rPr>
              <a:t>Chapter Administrator:</a:t>
            </a:r>
            <a:r>
              <a:rPr lang="en-US" sz="800">
                <a:solidFill>
                  <a:srgbClr val="FFFFFF"/>
                </a:solidFill>
              </a:rPr>
              <a:t> </a:t>
            </a:r>
            <a:r>
              <a:rPr lang="en-US" sz="800">
                <a:solidFill>
                  <a:srgbClr val="FFFFFF"/>
                </a:solidFill>
                <a:hlinkClick r:id="rId11"/>
              </a:rPr>
              <a:t>Elliot Campbell</a:t>
            </a:r>
            <a:r>
              <a:rPr lang="en-US" sz="800">
                <a:solidFill>
                  <a:srgbClr val="FFFFFF"/>
                </a:solidFill>
              </a:rPr>
              <a:t> </a:t>
            </a:r>
            <a:br>
              <a:rPr lang="en-US" sz="800">
                <a:solidFill>
                  <a:srgbClr val="FFFFFF"/>
                </a:solidFill>
              </a:rPr>
            </a:br>
            <a:r>
              <a:rPr lang="en-US" sz="800" b="1">
                <a:solidFill>
                  <a:srgbClr val="FFFFFF"/>
                </a:solidFill>
              </a:rPr>
              <a:t>President:</a:t>
            </a:r>
            <a:r>
              <a:rPr lang="en-US" sz="800">
                <a:solidFill>
                  <a:srgbClr val="FFFFFF"/>
                </a:solidFill>
              </a:rPr>
              <a:t> </a:t>
            </a:r>
            <a:r>
              <a:rPr lang="en-US" sz="800">
                <a:solidFill>
                  <a:srgbClr val="FFFFFF"/>
                </a:solidFill>
                <a:hlinkClick r:id="rId12"/>
              </a:rPr>
              <a:t>Erin Elizabeth Rolfes, APR</a:t>
            </a:r>
            <a:r>
              <a:rPr lang="en-US" sz="800">
                <a:solidFill>
                  <a:srgbClr val="FFFFFF"/>
                </a:solidFill>
              </a:rPr>
              <a:t> </a:t>
            </a:r>
          </a:p>
          <a:p>
            <a:pPr fontAlgn="base"/>
            <a:r>
              <a:rPr lang="en-US" sz="800" b="1">
                <a:solidFill>
                  <a:srgbClr val="FFFFFF"/>
                </a:solidFill>
                <a:hlinkClick r:id="rId13"/>
              </a:rPr>
              <a:t>Dayton Area Chapter</a:t>
            </a:r>
            <a:br>
              <a:rPr lang="en-US" sz="800">
                <a:solidFill>
                  <a:srgbClr val="FFFFFF"/>
                </a:solidFill>
              </a:rPr>
            </a:br>
            <a:r>
              <a:rPr lang="en-US" sz="800" b="1">
                <a:solidFill>
                  <a:srgbClr val="FFFFFF"/>
                </a:solidFill>
              </a:rPr>
              <a:t>Base:</a:t>
            </a:r>
            <a:r>
              <a:rPr lang="en-US" sz="800">
                <a:solidFill>
                  <a:srgbClr val="FFFFFF"/>
                </a:solidFill>
              </a:rPr>
              <a:t> Dayton/Miami, OH </a:t>
            </a:r>
            <a:br>
              <a:rPr lang="en-US" sz="800">
                <a:solidFill>
                  <a:srgbClr val="FFFFFF"/>
                </a:solidFill>
              </a:rPr>
            </a:br>
            <a:r>
              <a:rPr lang="en-US" sz="800" b="1">
                <a:solidFill>
                  <a:srgbClr val="FFFFFF"/>
                </a:solidFill>
              </a:rPr>
              <a:t>President:</a:t>
            </a:r>
            <a:r>
              <a:rPr lang="en-US" sz="800">
                <a:solidFill>
                  <a:srgbClr val="FFFFFF"/>
                </a:solidFill>
              </a:rPr>
              <a:t> </a:t>
            </a:r>
            <a:r>
              <a:rPr lang="en-US" sz="800">
                <a:solidFill>
                  <a:srgbClr val="FFFFFF"/>
                </a:solidFill>
                <a:hlinkClick r:id="rId14"/>
              </a:rPr>
              <a:t>Linda M. Dininger</a:t>
            </a:r>
            <a:endParaRPr lang="en-US" sz="800">
              <a:solidFill>
                <a:srgbClr val="FFFFFF"/>
              </a:solidFill>
            </a:endParaRPr>
          </a:p>
          <a:p>
            <a:pPr fontAlgn="base"/>
            <a:endParaRPr lang="en-US" sz="800" b="1">
              <a:solidFill>
                <a:srgbClr val="FFFFFF"/>
              </a:solidFill>
            </a:endParaRPr>
          </a:p>
          <a:p>
            <a:pPr fontAlgn="base"/>
            <a:r>
              <a:rPr lang="en-US" sz="800" b="1">
                <a:solidFill>
                  <a:srgbClr val="FFFFFF"/>
                </a:solidFill>
              </a:rPr>
              <a:t>Greater Cleveland ChBase:</a:t>
            </a:r>
            <a:r>
              <a:rPr lang="en-US" sz="800">
                <a:solidFill>
                  <a:srgbClr val="FFFFFF"/>
                </a:solidFill>
              </a:rPr>
              <a:t> Cleveland, OH </a:t>
            </a:r>
            <a:br>
              <a:rPr lang="en-US" sz="800">
                <a:solidFill>
                  <a:srgbClr val="FFFFFF"/>
                </a:solidFill>
              </a:rPr>
            </a:br>
            <a:r>
              <a:rPr lang="en-US" sz="800" b="1">
                <a:solidFill>
                  <a:srgbClr val="FFFFFF"/>
                </a:solidFill>
              </a:rPr>
              <a:t>Chapter Administrator:</a:t>
            </a:r>
            <a:r>
              <a:rPr lang="en-US" sz="800">
                <a:solidFill>
                  <a:srgbClr val="FFFFFF"/>
                </a:solidFill>
              </a:rPr>
              <a:t> </a:t>
            </a:r>
            <a:r>
              <a:rPr lang="en-US" sz="800">
                <a:solidFill>
                  <a:srgbClr val="FFFFFF"/>
                </a:solidFill>
                <a:hlinkClick r:id="rId15"/>
              </a:rPr>
              <a:t>Lynn Bracic</a:t>
            </a:r>
            <a:r>
              <a:rPr lang="en-US" sz="800">
                <a:solidFill>
                  <a:srgbClr val="FFFFFF"/>
                </a:solidFill>
              </a:rPr>
              <a:t> </a:t>
            </a:r>
            <a:br>
              <a:rPr lang="en-US" sz="800">
                <a:solidFill>
                  <a:srgbClr val="FFFFFF"/>
                </a:solidFill>
              </a:rPr>
            </a:br>
            <a:r>
              <a:rPr lang="en-US" sz="800" b="1">
                <a:solidFill>
                  <a:srgbClr val="FFFFFF"/>
                </a:solidFill>
              </a:rPr>
              <a:t>President:</a:t>
            </a:r>
            <a:r>
              <a:rPr lang="en-US" sz="800">
                <a:solidFill>
                  <a:srgbClr val="FFFFFF"/>
                </a:solidFill>
              </a:rPr>
              <a:t> </a:t>
            </a:r>
            <a:r>
              <a:rPr lang="en-US" sz="800">
                <a:solidFill>
                  <a:srgbClr val="FFFFFF"/>
                </a:solidFill>
                <a:hlinkClick r:id="rId16"/>
              </a:rPr>
              <a:t>Bob R. Rotatori</a:t>
            </a:r>
            <a:r>
              <a:rPr lang="en-US" sz="800">
                <a:solidFill>
                  <a:srgbClr val="FFFFFF"/>
                </a:solidFill>
              </a:rPr>
              <a:t> </a:t>
            </a:r>
          </a:p>
          <a:p>
            <a:pPr fontAlgn="base"/>
            <a:r>
              <a:rPr lang="en-US" sz="800" b="1">
                <a:solidFill>
                  <a:srgbClr val="FFFFFF"/>
                </a:solidFill>
                <a:hlinkClick r:id="rId17"/>
              </a:rPr>
              <a:t>Northwest Ohio Chapter</a:t>
            </a:r>
            <a:br>
              <a:rPr lang="en-US" sz="800">
                <a:solidFill>
                  <a:srgbClr val="FFFFFF"/>
                </a:solidFill>
              </a:rPr>
            </a:br>
            <a:r>
              <a:rPr lang="en-US" sz="800" b="1">
                <a:solidFill>
                  <a:srgbClr val="FFFFFF"/>
                </a:solidFill>
              </a:rPr>
              <a:t>Base:</a:t>
            </a:r>
            <a:r>
              <a:rPr lang="en-US" sz="800">
                <a:solidFill>
                  <a:srgbClr val="FFFFFF"/>
                </a:solidFill>
              </a:rPr>
              <a:t> Bowling Green/Toledo, OH </a:t>
            </a:r>
            <a:br>
              <a:rPr lang="en-US" sz="800">
                <a:solidFill>
                  <a:srgbClr val="FFFFFF"/>
                </a:solidFill>
              </a:rPr>
            </a:br>
            <a:r>
              <a:rPr lang="en-US" sz="800" b="1">
                <a:solidFill>
                  <a:srgbClr val="FFFFFF"/>
                </a:solidFill>
              </a:rPr>
              <a:t>Chapter Administrator:</a:t>
            </a:r>
            <a:r>
              <a:rPr lang="en-US" sz="800">
                <a:solidFill>
                  <a:srgbClr val="FFFFFF"/>
                </a:solidFill>
              </a:rPr>
              <a:t> </a:t>
            </a:r>
            <a:r>
              <a:rPr lang="en-US" sz="800">
                <a:solidFill>
                  <a:srgbClr val="FFFFFF"/>
                </a:solidFill>
                <a:hlinkClick r:id="rId18"/>
              </a:rPr>
              <a:t>Kari L. Bucher</a:t>
            </a:r>
            <a:r>
              <a:rPr lang="en-US" sz="800">
                <a:solidFill>
                  <a:srgbClr val="FFFFFF"/>
                </a:solidFill>
              </a:rPr>
              <a:t> </a:t>
            </a:r>
            <a:br>
              <a:rPr lang="en-US" sz="800">
                <a:solidFill>
                  <a:srgbClr val="FFFFFF"/>
                </a:solidFill>
              </a:rPr>
            </a:br>
            <a:r>
              <a:rPr lang="en-US" sz="800" b="1">
                <a:solidFill>
                  <a:srgbClr val="FFFFFF"/>
                </a:solidFill>
              </a:rPr>
              <a:t>President:</a:t>
            </a:r>
            <a:r>
              <a:rPr lang="en-US" sz="800">
                <a:solidFill>
                  <a:srgbClr val="FFFFFF"/>
                </a:solidFill>
              </a:rPr>
              <a:t> </a:t>
            </a:r>
            <a:r>
              <a:rPr lang="en-US" sz="800">
                <a:solidFill>
                  <a:srgbClr val="FFFFFF"/>
                </a:solidFill>
                <a:hlinkClick r:id="rId19"/>
              </a:rPr>
              <a:t>Jared C. Meade, APR</a:t>
            </a:r>
            <a:r>
              <a:rPr lang="en-US" sz="800">
                <a:solidFill>
                  <a:srgbClr val="FFFFFF"/>
                </a:solidFill>
              </a:rPr>
              <a:t> </a:t>
            </a:r>
          </a:p>
          <a:p>
            <a:pPr fontAlgn="base"/>
            <a:r>
              <a:rPr lang="en-US" sz="800" b="1">
                <a:solidFill>
                  <a:srgbClr val="FFFFFF"/>
                </a:solidFill>
                <a:hlinkClick r:id="rId20"/>
              </a:rPr>
              <a:t>River Cities Chapter</a:t>
            </a:r>
            <a:br>
              <a:rPr lang="en-US" sz="800">
                <a:solidFill>
                  <a:srgbClr val="FFFFFF"/>
                </a:solidFill>
              </a:rPr>
            </a:br>
            <a:r>
              <a:rPr lang="en-US" sz="800" b="1">
                <a:solidFill>
                  <a:srgbClr val="FFFFFF"/>
                </a:solidFill>
              </a:rPr>
              <a:t>Base:</a:t>
            </a:r>
            <a:r>
              <a:rPr lang="en-US" sz="800">
                <a:solidFill>
                  <a:srgbClr val="FFFFFF"/>
                </a:solidFill>
              </a:rPr>
              <a:t> Ashland, KY/Portsmouth, OH/Huntington, WV </a:t>
            </a:r>
            <a:br>
              <a:rPr lang="en-US" sz="800">
                <a:solidFill>
                  <a:srgbClr val="FFFFFF"/>
                </a:solidFill>
              </a:rPr>
            </a:br>
            <a:r>
              <a:rPr lang="en-US" sz="800" b="1">
                <a:solidFill>
                  <a:srgbClr val="FFFFFF"/>
                </a:solidFill>
              </a:rPr>
              <a:t>President:</a:t>
            </a:r>
            <a:r>
              <a:rPr lang="en-US" sz="800">
                <a:solidFill>
                  <a:srgbClr val="FFFFFF"/>
                </a:solidFill>
              </a:rPr>
              <a:t> </a:t>
            </a:r>
            <a:r>
              <a:rPr lang="en-US" sz="800">
                <a:solidFill>
                  <a:srgbClr val="FFFFFF"/>
                </a:solidFill>
                <a:hlinkClick r:id="rId21"/>
              </a:rPr>
              <a:t>Kaylin Staten, APR</a:t>
            </a:r>
            <a:endParaRPr lang="en-US" sz="800">
              <a:solidFill>
                <a:srgbClr val="FFFFFF"/>
              </a:solidFill>
            </a:endParaRPr>
          </a:p>
          <a:p>
            <a:endParaRPr lang="en-US" sz="800">
              <a:solidFill>
                <a:srgbClr val="FFFFFF"/>
              </a:solidFill>
            </a:endParaRPr>
          </a:p>
        </p:txBody>
      </p:sp>
      <p:pic>
        <p:nvPicPr>
          <p:cNvPr id="5" name="Picture 4" descr="A picture containing drawing, table&#10;&#10;Description automatically generated">
            <a:extLst>
              <a:ext uri="{FF2B5EF4-FFF2-40B4-BE49-F238E27FC236}">
                <a16:creationId xmlns:a16="http://schemas.microsoft.com/office/drawing/2014/main" id="{FD95D847-EDB1-4E9C-AB00-DEEE56F53401}"/>
              </a:ext>
            </a:extLst>
          </p:cNvPr>
          <p:cNvPicPr/>
          <p:nvPr/>
        </p:nvPicPr>
        <p:blipFill rotWithShape="1">
          <a:blip r:embed="rId22">
            <a:extLst>
              <a:ext uri="{28A0092B-C50C-407E-A947-70E740481C1C}">
                <a14:useLocalDpi xmlns:a14="http://schemas.microsoft.com/office/drawing/2010/main" val="0"/>
              </a:ext>
            </a:extLst>
          </a:blip>
          <a:srcRect l="22366" r="20867" b="2"/>
          <a:stretch/>
        </p:blipFill>
        <p:spPr bwMode="auto">
          <a:xfrm>
            <a:off x="7823674" y="4357117"/>
            <a:ext cx="4368327" cy="2500884"/>
          </a:xfrm>
          <a:custGeom>
            <a:avLst/>
            <a:gdLst>
              <a:gd name="connsiteX0" fmla="*/ 1717230 w 4368327"/>
              <a:gd name="connsiteY0" fmla="*/ 0 h 2500884"/>
              <a:gd name="connsiteX1" fmla="*/ 4368327 w 4368327"/>
              <a:gd name="connsiteY1" fmla="*/ 0 h 2500884"/>
              <a:gd name="connsiteX2" fmla="*/ 4368327 w 4368327"/>
              <a:gd name="connsiteY2" fmla="*/ 2500884 h 2500884"/>
              <a:gd name="connsiteX3" fmla="*/ 0 w 4368327"/>
              <a:gd name="connsiteY3" fmla="*/ 2500884 h 2500884"/>
              <a:gd name="connsiteX4" fmla="*/ 0 w 4368327"/>
              <a:gd name="connsiteY4" fmla="*/ 2500883 h 2500884"/>
              <a:gd name="connsiteX5" fmla="*/ 552186 w 4368327"/>
              <a:gd name="connsiteY5" fmla="*/ 2500883 h 2500884"/>
              <a:gd name="connsiteX6" fmla="*/ 558423 w 4368327"/>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327" h="2500884">
                <a:moveTo>
                  <a:pt x="1717230" y="0"/>
                </a:moveTo>
                <a:lnTo>
                  <a:pt x="4368327" y="0"/>
                </a:lnTo>
                <a:lnTo>
                  <a:pt x="4368327" y="2500884"/>
                </a:lnTo>
                <a:lnTo>
                  <a:pt x="0" y="2500884"/>
                </a:lnTo>
                <a:lnTo>
                  <a:pt x="0" y="2500883"/>
                </a:lnTo>
                <a:lnTo>
                  <a:pt x="552186" y="2500883"/>
                </a:lnTo>
                <a:lnTo>
                  <a:pt x="558423" y="2500883"/>
                </a:lnTo>
                <a:close/>
              </a:path>
            </a:pathLst>
          </a:custGeom>
          <a:noFill/>
        </p:spPr>
      </p:pic>
    </p:spTree>
    <p:extLst>
      <p:ext uri="{BB962C8B-B14F-4D97-AF65-F5344CB8AC3E}">
        <p14:creationId xmlns:p14="http://schemas.microsoft.com/office/powerpoint/2010/main" val="1279804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CC1C1-EDF1-4067-9EAF-5F56679B025C}"/>
              </a:ext>
            </a:extLst>
          </p:cNvPr>
          <p:cNvSpPr>
            <a:spLocks noGrp="1"/>
          </p:cNvSpPr>
          <p:nvPr>
            <p:ph type="title"/>
          </p:nvPr>
        </p:nvSpPr>
        <p:spPr/>
        <p:txBody>
          <a:bodyPr/>
          <a:lstStyle/>
          <a:p>
            <a:r>
              <a:rPr lang="en-US" dirty="0"/>
              <a:t>Inclusiveness At Work</a:t>
            </a:r>
          </a:p>
        </p:txBody>
      </p:sp>
      <p:pic>
        <p:nvPicPr>
          <p:cNvPr id="5" name="Picture 4">
            <a:extLst>
              <a:ext uri="{FF2B5EF4-FFF2-40B4-BE49-F238E27FC236}">
                <a16:creationId xmlns:a16="http://schemas.microsoft.com/office/drawing/2014/main" id="{4A3FD669-7418-4B17-87BA-9BD5B4C4E0A4}"/>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3793881" y="5987844"/>
            <a:ext cx="3531151" cy="806245"/>
          </a:xfrm>
          <a:prstGeom prst="rect">
            <a:avLst/>
          </a:prstGeom>
          <a:noFill/>
        </p:spPr>
      </p:pic>
      <p:pic>
        <p:nvPicPr>
          <p:cNvPr id="9" name="Online Media 8" title="Love Has No Labels | Diversity &amp; Inclusion | Ad Council">
            <a:hlinkClick r:id="" action="ppaction://media"/>
            <a:extLst>
              <a:ext uri="{FF2B5EF4-FFF2-40B4-BE49-F238E27FC236}">
                <a16:creationId xmlns:a16="http://schemas.microsoft.com/office/drawing/2014/main" id="{CAA174F5-DB6D-463E-B475-908C32B62289}"/>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Tree>
    <p:extLst>
      <p:ext uri="{BB962C8B-B14F-4D97-AF65-F5344CB8AC3E}">
        <p14:creationId xmlns:p14="http://schemas.microsoft.com/office/powerpoint/2010/main" val="2804950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B80D3-B4FA-480F-88CF-B70C777AC3F1}"/>
              </a:ext>
            </a:extLst>
          </p:cNvPr>
          <p:cNvSpPr>
            <a:spLocks noGrp="1"/>
          </p:cNvSpPr>
          <p:nvPr>
            <p:ph type="title"/>
          </p:nvPr>
        </p:nvSpPr>
        <p:spPr>
          <a:xfrm>
            <a:off x="5116878" y="629266"/>
            <a:ext cx="6422849" cy="1676603"/>
          </a:xfrm>
        </p:spPr>
        <p:txBody>
          <a:bodyPr>
            <a:normAutofit/>
          </a:bodyPr>
          <a:lstStyle/>
          <a:p>
            <a:r>
              <a:rPr lang="en-US" dirty="0"/>
              <a:t>The 7/11 Rule on Perception </a:t>
            </a:r>
          </a:p>
        </p:txBody>
      </p:sp>
      <p:sp>
        <p:nvSpPr>
          <p:cNvPr id="74" name="Rectangle 73">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178" name="Picture 2" descr="https://www.prsa.org/wp-content/themes/prsa/images/prsa-logo-header.png">
            <a:extLst>
              <a:ext uri="{FF2B5EF4-FFF2-40B4-BE49-F238E27FC236}">
                <a16:creationId xmlns:a16="http://schemas.microsoft.com/office/drawing/2014/main" id="{7787350D-B3CD-47AB-AC4A-02CB8F208E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4672" y="1489762"/>
            <a:ext cx="3026664" cy="109731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4D269D2-8436-4665-871C-C100F4D7F805}"/>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804672" y="4188711"/>
            <a:ext cx="3026663" cy="983665"/>
          </a:xfrm>
          <a:prstGeom prst="rect">
            <a:avLst/>
          </a:prstGeom>
          <a:noFill/>
        </p:spPr>
      </p:pic>
      <p:sp>
        <p:nvSpPr>
          <p:cNvPr id="3" name="Content Placeholder 2">
            <a:extLst>
              <a:ext uri="{FF2B5EF4-FFF2-40B4-BE49-F238E27FC236}">
                <a16:creationId xmlns:a16="http://schemas.microsoft.com/office/drawing/2014/main" id="{F2A0B69B-8F94-47F8-B415-F7261B6C8100}"/>
              </a:ext>
            </a:extLst>
          </p:cNvPr>
          <p:cNvSpPr>
            <a:spLocks noGrp="1"/>
          </p:cNvSpPr>
          <p:nvPr>
            <p:ph idx="1"/>
          </p:nvPr>
        </p:nvSpPr>
        <p:spPr>
          <a:xfrm>
            <a:off x="5116880" y="2438400"/>
            <a:ext cx="6422848" cy="3785419"/>
          </a:xfrm>
        </p:spPr>
        <p:txBody>
          <a:bodyPr>
            <a:normAutofit/>
          </a:bodyPr>
          <a:lstStyle/>
          <a:p>
            <a:endParaRPr lang="en-US" sz="2000" dirty="0"/>
          </a:p>
          <a:p>
            <a:r>
              <a:rPr lang="en-US" sz="2000" dirty="0"/>
              <a:t>Family Status</a:t>
            </a:r>
          </a:p>
          <a:p>
            <a:r>
              <a:rPr lang="en-US" sz="2000" dirty="0"/>
              <a:t>Mode of transportation</a:t>
            </a:r>
          </a:p>
          <a:p>
            <a:r>
              <a:rPr lang="en-US" sz="2000" dirty="0"/>
              <a:t>Favorite Musical Genre</a:t>
            </a:r>
          </a:p>
          <a:p>
            <a:r>
              <a:rPr lang="en-US" sz="2000" dirty="0"/>
              <a:t>Favorite Ice Cream Flavor</a:t>
            </a:r>
          </a:p>
          <a:p>
            <a:r>
              <a:rPr lang="en-US" sz="2000" dirty="0"/>
              <a:t>Favorite Color</a:t>
            </a:r>
          </a:p>
          <a:p>
            <a:r>
              <a:rPr lang="en-US" sz="2000" dirty="0"/>
              <a:t>Children?</a:t>
            </a:r>
          </a:p>
          <a:p>
            <a:r>
              <a:rPr lang="en-US" sz="2000" dirty="0"/>
              <a:t>Age</a:t>
            </a:r>
          </a:p>
          <a:p>
            <a:endParaRPr lang="en-US" sz="2000" dirty="0"/>
          </a:p>
          <a:p>
            <a:endParaRPr lang="en-US" sz="2000" dirty="0"/>
          </a:p>
          <a:p>
            <a:endParaRPr lang="en-US" sz="2000" dirty="0"/>
          </a:p>
        </p:txBody>
      </p:sp>
      <p:sp>
        <p:nvSpPr>
          <p:cNvPr id="4" name="Footer Placeholder 3">
            <a:extLst>
              <a:ext uri="{FF2B5EF4-FFF2-40B4-BE49-F238E27FC236}">
                <a16:creationId xmlns:a16="http://schemas.microsoft.com/office/drawing/2014/main" id="{99F7F39C-EF51-4218-AE07-E0D5CCCD7424}"/>
              </a:ext>
            </a:extLst>
          </p:cNvPr>
          <p:cNvSpPr>
            <a:spLocks noGrp="1"/>
          </p:cNvSpPr>
          <p:nvPr>
            <p:ph type="ftr" sz="quarter" idx="11"/>
          </p:nvPr>
        </p:nvSpPr>
        <p:spPr>
          <a:xfrm>
            <a:off x="5097781" y="6355080"/>
            <a:ext cx="6441946" cy="365125"/>
          </a:xfrm>
        </p:spPr>
        <p:txBody>
          <a:bodyPr>
            <a:normAutofit fontScale="47500" lnSpcReduction="20000"/>
          </a:bodyPr>
          <a:lstStyle/>
          <a:p>
            <a:pPr algn="r">
              <a:lnSpc>
                <a:spcPct val="90000"/>
              </a:lnSpc>
              <a:spcAft>
                <a:spcPts val="600"/>
              </a:spcAft>
            </a:pPr>
            <a:r>
              <a:rPr lang="en-US" sz="300" dirty="0"/>
              <a:t>Faculty Advocacy in and Outside of the Classroom</a:t>
            </a:r>
          </a:p>
          <a:p>
            <a:pPr algn="r">
              <a:lnSpc>
                <a:spcPct val="90000"/>
              </a:lnSpc>
              <a:spcAft>
                <a:spcPts val="600"/>
              </a:spcAft>
            </a:pPr>
            <a:r>
              <a:rPr lang="en-US" sz="300" dirty="0"/>
              <a:t>by Shanita Baraka Akintonde, McGraw Hill Higher Education </a:t>
            </a:r>
          </a:p>
          <a:p>
            <a:pPr algn="r">
              <a:lnSpc>
                <a:spcPct val="90000"/>
              </a:lnSpc>
              <a:spcAft>
                <a:spcPts val="600"/>
              </a:spcAft>
            </a:pPr>
            <a:r>
              <a:rPr lang="en-US" sz="300" dirty="0"/>
              <a:t>January 16, 2019</a:t>
            </a:r>
          </a:p>
          <a:p>
            <a:pPr algn="r">
              <a:lnSpc>
                <a:spcPct val="90000"/>
              </a:lnSpc>
              <a:spcAft>
                <a:spcPts val="600"/>
              </a:spcAft>
            </a:pPr>
            <a:r>
              <a:rPr lang="en-US" sz="300" dirty="0"/>
              <a:t>McGraw Hill Higher Education </a:t>
            </a:r>
          </a:p>
        </p:txBody>
      </p:sp>
    </p:spTree>
    <p:extLst>
      <p:ext uri="{BB962C8B-B14F-4D97-AF65-F5344CB8AC3E}">
        <p14:creationId xmlns:p14="http://schemas.microsoft.com/office/powerpoint/2010/main" val="371847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descr="https://www.prsa.org/wp-content/themes/prsa/images/prsa-logo-header.png">
            <a:extLst>
              <a:ext uri="{FF2B5EF4-FFF2-40B4-BE49-F238E27FC236}">
                <a16:creationId xmlns:a16="http://schemas.microsoft.com/office/drawing/2014/main" id="{C0E06EDC-CB26-4721-A804-0495F6B33CB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1886" y="1209222"/>
            <a:ext cx="3662730" cy="132792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1A40A6D-DB26-4716-AC1E-B3F17F715618}"/>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481886" y="4389134"/>
            <a:ext cx="3662730" cy="1190386"/>
          </a:xfrm>
          <a:prstGeom prst="rect">
            <a:avLst/>
          </a:prstGeom>
          <a:noFill/>
        </p:spPr>
      </p:pic>
      <p:sp>
        <p:nvSpPr>
          <p:cNvPr id="3" name="Content Placeholder 2">
            <a:extLst>
              <a:ext uri="{FF2B5EF4-FFF2-40B4-BE49-F238E27FC236}">
                <a16:creationId xmlns:a16="http://schemas.microsoft.com/office/drawing/2014/main" id="{00E67035-0F71-4C29-85DC-82303D4C023D}"/>
              </a:ext>
            </a:extLst>
          </p:cNvPr>
          <p:cNvSpPr>
            <a:spLocks noGrp="1"/>
          </p:cNvSpPr>
          <p:nvPr>
            <p:ph idx="1"/>
          </p:nvPr>
        </p:nvSpPr>
        <p:spPr>
          <a:xfrm>
            <a:off x="5297762" y="2799889"/>
            <a:ext cx="5747187" cy="2987543"/>
          </a:xfrm>
        </p:spPr>
        <p:txBody>
          <a:bodyPr anchor="t">
            <a:normAutofit/>
          </a:bodyPr>
          <a:lstStyle/>
          <a:p>
            <a:r>
              <a:rPr lang="en-US" sz="2400" dirty="0">
                <a:solidFill>
                  <a:srgbClr val="FFFFFF"/>
                </a:solidFill>
              </a:rPr>
              <a:t>Get Leadership’s Commitment</a:t>
            </a:r>
          </a:p>
          <a:p>
            <a:r>
              <a:rPr lang="en-US" sz="2400" dirty="0">
                <a:solidFill>
                  <a:srgbClr val="FFFFFF"/>
                </a:solidFill>
              </a:rPr>
              <a:t>Communicate, Communicate, then Communicate more</a:t>
            </a:r>
          </a:p>
          <a:p>
            <a:r>
              <a:rPr lang="en-US" sz="2400" dirty="0">
                <a:solidFill>
                  <a:srgbClr val="FFFFFF"/>
                </a:solidFill>
              </a:rPr>
              <a:t>Evaluate Your organization’s needs and issues</a:t>
            </a:r>
          </a:p>
          <a:p>
            <a:r>
              <a:rPr lang="en-US" sz="2400" dirty="0">
                <a:solidFill>
                  <a:srgbClr val="FFFFFF"/>
                </a:solidFill>
              </a:rPr>
              <a:t>Develop a leadership and retention plan</a:t>
            </a:r>
          </a:p>
          <a:p>
            <a:r>
              <a:rPr lang="en-US" sz="2400" dirty="0">
                <a:solidFill>
                  <a:srgbClr val="FFFFFF"/>
                </a:solidFill>
              </a:rPr>
              <a:t>Emphasize competence-based credentials </a:t>
            </a:r>
          </a:p>
        </p:txBody>
      </p:sp>
    </p:spTree>
    <p:extLst>
      <p:ext uri="{BB962C8B-B14F-4D97-AF65-F5344CB8AC3E}">
        <p14:creationId xmlns:p14="http://schemas.microsoft.com/office/powerpoint/2010/main" val="1620176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ctrTitle"/>
          </p:nvPr>
        </p:nvSpPr>
        <p:spPr>
          <a:xfrm>
            <a:off x="6072445" y="3794336"/>
            <a:ext cx="5319433" cy="1922251"/>
          </a:xfrm>
        </p:spPr>
        <p:txBody>
          <a:bodyPr anchor="t">
            <a:normAutofit/>
          </a:bodyPr>
          <a:lstStyle/>
          <a:p>
            <a:pPr algn="l"/>
            <a:r>
              <a:rPr lang="en-US" altLang="en-US" sz="3000" dirty="0"/>
              <a:t>Questions</a:t>
            </a:r>
            <a:br>
              <a:rPr lang="en-US" altLang="en-US" sz="3000" dirty="0"/>
            </a:br>
            <a:r>
              <a:rPr lang="en-US" altLang="en-US" sz="3000" dirty="0"/>
              <a:t>???????????????</a:t>
            </a:r>
            <a:br>
              <a:rPr lang="en-US" altLang="en-US" sz="3000" dirty="0"/>
            </a:br>
            <a:br>
              <a:rPr lang="en-US" altLang="en-US" sz="3000" dirty="0"/>
            </a:br>
            <a:r>
              <a:rPr lang="en-US" altLang="en-US" sz="3000" dirty="0"/>
              <a:t>Sakintonde@colum.edu</a:t>
            </a:r>
          </a:p>
        </p:txBody>
      </p:sp>
      <p:sp>
        <p:nvSpPr>
          <p:cNvPr id="139" name="Freeform: Shape 138">
            <a:extLst>
              <a:ext uri="{FF2B5EF4-FFF2-40B4-BE49-F238E27FC236}">
                <a16:creationId xmlns:a16="http://schemas.microsoft.com/office/drawing/2014/main" id="{0C526D66-3621-4347-B1EF-342CBF4D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3466"/>
            <a:ext cx="5393770" cy="6374535"/>
          </a:xfrm>
          <a:custGeom>
            <a:avLst/>
            <a:gdLst>
              <a:gd name="connsiteX0" fmla="*/ 2047752 w 5393770"/>
              <a:gd name="connsiteY0" fmla="*/ 0 h 6374535"/>
              <a:gd name="connsiteX1" fmla="*/ 5393770 w 5393770"/>
              <a:gd name="connsiteY1" fmla="*/ 3346018 h 6374535"/>
              <a:gd name="connsiteX2" fmla="*/ 3642663 w 5393770"/>
              <a:gd name="connsiteY2" fmla="*/ 6288190 h 6374535"/>
              <a:gd name="connsiteX3" fmla="*/ 3463422 w 5393770"/>
              <a:gd name="connsiteY3" fmla="*/ 6374535 h 6374535"/>
              <a:gd name="connsiteX4" fmla="*/ 624279 w 5393770"/>
              <a:gd name="connsiteY4" fmla="*/ 6374535 h 6374535"/>
              <a:gd name="connsiteX5" fmla="*/ 382249 w 5393770"/>
              <a:gd name="connsiteY5" fmla="*/ 6248727 h 6374535"/>
              <a:gd name="connsiteX6" fmla="*/ 143729 w 5393770"/>
              <a:gd name="connsiteY6" fmla="*/ 6097845 h 6374535"/>
              <a:gd name="connsiteX7" fmla="*/ 0 w 5393770"/>
              <a:gd name="connsiteY7" fmla="*/ 5989017 h 6374535"/>
              <a:gd name="connsiteX8" fmla="*/ 0 w 5393770"/>
              <a:gd name="connsiteY8" fmla="*/ 703020 h 6374535"/>
              <a:gd name="connsiteX9" fmla="*/ 143728 w 5393770"/>
              <a:gd name="connsiteY9" fmla="*/ 594191 h 6374535"/>
              <a:gd name="connsiteX10" fmla="*/ 2047752 w 5393770"/>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3770" h="6374535">
                <a:moveTo>
                  <a:pt x="2047752" y="0"/>
                </a:moveTo>
                <a:cubicBezTo>
                  <a:pt x="3895707" y="0"/>
                  <a:pt x="5393770" y="1498063"/>
                  <a:pt x="5393770" y="3346018"/>
                </a:cubicBezTo>
                <a:cubicBezTo>
                  <a:pt x="5393770" y="4616487"/>
                  <a:pt x="4685701" y="5721578"/>
                  <a:pt x="3642663" y="6288190"/>
                </a:cubicBezTo>
                <a:lnTo>
                  <a:pt x="3463422" y="6374535"/>
                </a:lnTo>
                <a:lnTo>
                  <a:pt x="624279" y="6374535"/>
                </a:lnTo>
                <a:lnTo>
                  <a:pt x="382249" y="6248727"/>
                </a:lnTo>
                <a:cubicBezTo>
                  <a:pt x="300507" y="6201724"/>
                  <a:pt x="220937" y="6151368"/>
                  <a:pt x="143729" y="6097845"/>
                </a:cubicBezTo>
                <a:lnTo>
                  <a:pt x="0" y="5989017"/>
                </a:lnTo>
                <a:lnTo>
                  <a:pt x="0" y="703020"/>
                </a:lnTo>
                <a:lnTo>
                  <a:pt x="143728" y="594191"/>
                </a:lnTo>
                <a:cubicBezTo>
                  <a:pt x="684187" y="219535"/>
                  <a:pt x="1340332" y="0"/>
                  <a:pt x="204775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0193166D-DDF1-4F9A-A786-A7AEF5375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7373"/>
            <a:ext cx="5229863" cy="6210629"/>
          </a:xfrm>
          <a:custGeom>
            <a:avLst/>
            <a:gdLst>
              <a:gd name="connsiteX0" fmla="*/ 2047751 w 5229863"/>
              <a:gd name="connsiteY0" fmla="*/ 0 h 6210629"/>
              <a:gd name="connsiteX1" fmla="*/ 5229863 w 5229863"/>
              <a:gd name="connsiteY1" fmla="*/ 3182112 h 6210629"/>
              <a:gd name="connsiteX2" fmla="*/ 3286373 w 5229863"/>
              <a:gd name="connsiteY2" fmla="*/ 6114158 h 6210629"/>
              <a:gd name="connsiteX3" fmla="*/ 3022794 w 5229863"/>
              <a:gd name="connsiteY3" fmla="*/ 6210629 h 6210629"/>
              <a:gd name="connsiteX4" fmla="*/ 1077939 w 5229863"/>
              <a:gd name="connsiteY4" fmla="*/ 6210629 h 6210629"/>
              <a:gd name="connsiteX5" fmla="*/ 953634 w 5229863"/>
              <a:gd name="connsiteY5" fmla="*/ 6171135 h 6210629"/>
              <a:gd name="connsiteX6" fmla="*/ 23632 w 5229863"/>
              <a:gd name="connsiteY6" fmla="*/ 5637585 h 6210629"/>
              <a:gd name="connsiteX7" fmla="*/ 0 w 5229863"/>
              <a:gd name="connsiteY7" fmla="*/ 5616107 h 6210629"/>
              <a:gd name="connsiteX8" fmla="*/ 0 w 5229863"/>
              <a:gd name="connsiteY8" fmla="*/ 748118 h 6210629"/>
              <a:gd name="connsiteX9" fmla="*/ 23632 w 5229863"/>
              <a:gd name="connsiteY9" fmla="*/ 726640 h 6210629"/>
              <a:gd name="connsiteX10" fmla="*/ 2047751 w 5229863"/>
              <a:gd name="connsiteY10" fmla="*/ 0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9863" h="6210629">
                <a:moveTo>
                  <a:pt x="2047751" y="0"/>
                </a:moveTo>
                <a:cubicBezTo>
                  <a:pt x="3805183" y="0"/>
                  <a:pt x="5229863" y="1424680"/>
                  <a:pt x="5229863" y="3182112"/>
                </a:cubicBezTo>
                <a:cubicBezTo>
                  <a:pt x="5229863" y="4500186"/>
                  <a:pt x="4428481" y="5631087"/>
                  <a:pt x="3286373" y="6114158"/>
                </a:cubicBezTo>
                <a:lnTo>
                  <a:pt x="3022794" y="6210629"/>
                </a:lnTo>
                <a:lnTo>
                  <a:pt x="1077939" y="6210629"/>
                </a:lnTo>
                <a:lnTo>
                  <a:pt x="953634" y="6171135"/>
                </a:lnTo>
                <a:cubicBezTo>
                  <a:pt x="612471" y="6046219"/>
                  <a:pt x="298661" y="5864559"/>
                  <a:pt x="23632" y="5637585"/>
                </a:cubicBezTo>
                <a:lnTo>
                  <a:pt x="0" y="5616107"/>
                </a:lnTo>
                <a:lnTo>
                  <a:pt x="0" y="748118"/>
                </a:lnTo>
                <a:lnTo>
                  <a:pt x="23632" y="726640"/>
                </a:lnTo>
                <a:cubicBezTo>
                  <a:pt x="573689" y="272693"/>
                  <a:pt x="1278875" y="0"/>
                  <a:pt x="204775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8A177BCC-4208-4795-8572-4D623BA1E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E4EE7214-AC05-465E-A501-65AA04EF5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8355" y="2"/>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0" name="Graphic 69">
            <a:extLst>
              <a:ext uri="{FF2B5EF4-FFF2-40B4-BE49-F238E27FC236}">
                <a16:creationId xmlns:a16="http://schemas.microsoft.com/office/drawing/2014/main" id="{6125CA9C-619E-4859-B3B1-FD12DC9483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4326" y="2027146"/>
            <a:ext cx="3722836" cy="3722836"/>
          </a:xfrm>
          <a:prstGeom prst="rect">
            <a:avLst/>
          </a:prstGeom>
        </p:spPr>
      </p:pic>
      <p:pic>
        <p:nvPicPr>
          <p:cNvPr id="9" name="Picture 8">
            <a:extLst>
              <a:ext uri="{FF2B5EF4-FFF2-40B4-BE49-F238E27FC236}">
                <a16:creationId xmlns:a16="http://schemas.microsoft.com/office/drawing/2014/main" id="{9F851459-FE94-48C8-9F44-188B10D2580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5913" y="679919"/>
            <a:ext cx="2124076" cy="690324"/>
          </a:xfrm>
          <a:prstGeom prst="rect">
            <a:avLst/>
          </a:prstGeom>
          <a:noFill/>
        </p:spPr>
      </p:pic>
    </p:spTree>
    <p:extLst>
      <p:ext uri="{BB962C8B-B14F-4D97-AF65-F5344CB8AC3E}">
        <p14:creationId xmlns:p14="http://schemas.microsoft.com/office/powerpoint/2010/main" val="2784297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9558" y="218636"/>
            <a:ext cx="6104074" cy="6109496"/>
          </a:xfrm>
        </p:spPr>
        <p:txBody>
          <a:bodyPr vert="horz" lIns="91440" tIns="45720" rIns="91440" bIns="45720" rtlCol="0" anchor="t">
            <a:noAutofit/>
          </a:bodyPr>
          <a:lstStyle/>
          <a:p>
            <a:pPr marL="457200" indent="-457200">
              <a:buFont typeface="Wingdings" panose="05000000000000000000" pitchFamily="2" charset="2"/>
              <a:buChar char="q"/>
            </a:pPr>
            <a:r>
              <a:rPr lang="en-US" sz="2800" dirty="0"/>
              <a:t>National Chair, PRSA Diversity &amp; Inclusion Committee</a:t>
            </a:r>
            <a:br>
              <a:rPr lang="en-US" sz="2800" dirty="0"/>
            </a:br>
            <a:r>
              <a:rPr lang="en-US" sz="2800" dirty="0"/>
              <a:t>Member, Global Affairs Committee </a:t>
            </a:r>
            <a:br>
              <a:rPr lang="en-US" sz="2800" dirty="0"/>
            </a:br>
            <a:br>
              <a:rPr lang="en-US" sz="2800" dirty="0"/>
            </a:br>
            <a:r>
              <a:rPr lang="en-US" sz="2800" dirty="0"/>
              <a:t>Tenured faculty member</a:t>
            </a:r>
            <a:br>
              <a:rPr lang="en-US" sz="2800" dirty="0"/>
            </a:br>
            <a:r>
              <a:rPr lang="en-US" sz="2800" dirty="0"/>
              <a:t>20-years of combined teaching and administrative leadership</a:t>
            </a:r>
            <a:br>
              <a:rPr lang="en-US" sz="2800" dirty="0"/>
            </a:br>
            <a:br>
              <a:rPr lang="en-US" sz="2800" dirty="0"/>
            </a:br>
            <a:r>
              <a:rPr lang="en-US" sz="2800" dirty="0"/>
              <a:t>26-year member PRSA</a:t>
            </a:r>
            <a:br>
              <a:rPr lang="en-US" sz="2800" dirty="0"/>
            </a:br>
            <a:r>
              <a:rPr lang="en-US" sz="2800" dirty="0"/>
              <a:t>PR and Advertising Account Sup</a:t>
            </a:r>
            <a:br>
              <a:rPr lang="en-US" sz="2800" dirty="0"/>
            </a:br>
            <a:r>
              <a:rPr lang="en-US" sz="2800" dirty="0"/>
              <a:t>Porter Novelli, Burrell, DDB, BBDO</a:t>
            </a:r>
            <a:br>
              <a:rPr lang="en-US" sz="2800" dirty="0"/>
            </a:br>
            <a:r>
              <a:rPr lang="en-US" sz="2800" dirty="0"/>
              <a:t>   </a:t>
            </a:r>
            <a:br>
              <a:rPr lang="en-US" sz="2400" dirty="0"/>
            </a:br>
            <a:br>
              <a:rPr lang="en-US" sz="2400" dirty="0"/>
            </a:br>
            <a:r>
              <a:rPr lang="en-US" sz="2400" b="1" dirty="0"/>
              <a:t>MBA, </a:t>
            </a:r>
            <a:r>
              <a:rPr lang="en-US" sz="2400" dirty="0"/>
              <a:t>Illinois Institute of Technology</a:t>
            </a:r>
            <a:br>
              <a:rPr lang="en-US" sz="2400" dirty="0"/>
            </a:br>
            <a:r>
              <a:rPr lang="en-US" sz="2400" b="1" dirty="0"/>
              <a:t>M.Ed., </a:t>
            </a:r>
            <a:r>
              <a:rPr lang="en-US" sz="2400" dirty="0"/>
              <a:t>Loyola University Chicago</a:t>
            </a:r>
            <a:br>
              <a:rPr lang="en-US" sz="2800" dirty="0"/>
            </a:br>
            <a:r>
              <a:rPr lang="en-US" sz="2400" b="1" dirty="0"/>
              <a:t>BA</a:t>
            </a:r>
            <a:r>
              <a:rPr lang="en-US" sz="2400" dirty="0"/>
              <a:t>, Columbia College</a:t>
            </a:r>
            <a:br>
              <a:rPr lang="en-US" sz="2800" dirty="0"/>
            </a:br>
            <a:endParaRPr lang="en-US" sz="2800" dirty="0"/>
          </a:p>
        </p:txBody>
      </p:sp>
      <p:pic>
        <p:nvPicPr>
          <p:cNvPr id="13" name="Picture 2" descr="Slide2">
            <a:extLst>
              <a:ext uri="{FF2B5EF4-FFF2-40B4-BE49-F238E27FC236}">
                <a16:creationId xmlns:a16="http://schemas.microsoft.com/office/drawing/2014/main" id="{ADE7DA5D-8CEE-4B6C-8167-60B535E8A4A3}"/>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772050" y="126158"/>
            <a:ext cx="5294930" cy="439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7204730" y="5665943"/>
            <a:ext cx="3991908" cy="882495"/>
          </a:xfrm>
          <a:prstGeom prst="rect">
            <a:avLst/>
          </a:prstGeom>
          <a:noFill/>
          <a:ln>
            <a:noFill/>
          </a:ln>
        </p:spPr>
      </p:pic>
    </p:spTree>
    <p:extLst>
      <p:ext uri="{BB962C8B-B14F-4D97-AF65-F5344CB8AC3E}">
        <p14:creationId xmlns:p14="http://schemas.microsoft.com/office/powerpoint/2010/main" val="3709836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D3998-C444-40C2-8DC2-7E217E144F2B}"/>
              </a:ext>
            </a:extLst>
          </p:cNvPr>
          <p:cNvSpPr>
            <a:spLocks noGrp="1"/>
          </p:cNvSpPr>
          <p:nvPr>
            <p:ph type="title"/>
          </p:nvPr>
        </p:nvSpPr>
        <p:spPr>
          <a:xfrm>
            <a:off x="403060" y="247651"/>
            <a:ext cx="10515600" cy="1325563"/>
          </a:xfrm>
        </p:spPr>
        <p:txBody>
          <a:bodyPr/>
          <a:lstStyle/>
          <a:p>
            <a:r>
              <a:rPr lang="en-US" dirty="0"/>
              <a:t>Professor Shanita Akintonde Books</a:t>
            </a:r>
          </a:p>
        </p:txBody>
      </p:sp>
      <p:pic>
        <p:nvPicPr>
          <p:cNvPr id="9" name="Content Placeholder 8" descr="A close up of a sign&#10;&#10;Description automatically generated">
            <a:extLst>
              <a:ext uri="{FF2B5EF4-FFF2-40B4-BE49-F238E27FC236}">
                <a16:creationId xmlns:a16="http://schemas.microsoft.com/office/drawing/2014/main" id="{5A50DA5A-FED5-47F7-8C9B-6F3F22254067}"/>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243554" y="2404211"/>
            <a:ext cx="4063883" cy="3684588"/>
          </a:xfrm>
        </p:spPr>
      </p:pic>
      <p:sp>
        <p:nvSpPr>
          <p:cNvPr id="5" name="Text Placeholder 4">
            <a:extLst>
              <a:ext uri="{FF2B5EF4-FFF2-40B4-BE49-F238E27FC236}">
                <a16:creationId xmlns:a16="http://schemas.microsoft.com/office/drawing/2014/main" id="{0BCD226E-52F5-4442-84D8-C1A84C0E1359}"/>
              </a:ext>
            </a:extLst>
          </p:cNvPr>
          <p:cNvSpPr>
            <a:spLocks noGrp="1"/>
          </p:cNvSpPr>
          <p:nvPr>
            <p:ph type="body" sz="quarter" idx="3"/>
          </p:nvPr>
        </p:nvSpPr>
        <p:spPr>
          <a:xfrm>
            <a:off x="276367" y="1486088"/>
            <a:ext cx="5183188" cy="823912"/>
          </a:xfrm>
        </p:spPr>
        <p:txBody>
          <a:bodyPr/>
          <a:lstStyle/>
          <a:p>
            <a:r>
              <a:rPr lang="en-US" dirty="0"/>
              <a:t>Unleash the Leader Within You: How to Achieve the Success That You Deserve</a:t>
            </a:r>
          </a:p>
        </p:txBody>
      </p:sp>
      <p:pic>
        <p:nvPicPr>
          <p:cNvPr id="14" name="Picture 8" descr="The image “file:///C:/Documents%20and%20Settings/sakintonde/Desktop/Unleash%20the%20Leader/Unleash_Leader_Cover.jpg” cannot be displayed, because it contains errors.">
            <a:extLst>
              <a:ext uri="{FF2B5EF4-FFF2-40B4-BE49-F238E27FC236}">
                <a16:creationId xmlns:a16="http://schemas.microsoft.com/office/drawing/2014/main" id="{F3A0F68D-01C7-492A-8329-C9388F29CACC}"/>
              </a:ext>
            </a:extLst>
          </p:cNvPr>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884563" y="2404211"/>
            <a:ext cx="2060190" cy="29344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7FD3968D-E710-4A5D-B439-B85C29413B8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952493" y="5455615"/>
            <a:ext cx="3991908" cy="882495"/>
          </a:xfrm>
          <a:prstGeom prst="rect">
            <a:avLst/>
          </a:prstGeom>
          <a:noFill/>
          <a:ln>
            <a:noFill/>
          </a:ln>
        </p:spPr>
      </p:pic>
      <p:sp>
        <p:nvSpPr>
          <p:cNvPr id="16" name="Rectangle 15">
            <a:extLst>
              <a:ext uri="{FF2B5EF4-FFF2-40B4-BE49-F238E27FC236}">
                <a16:creationId xmlns:a16="http://schemas.microsoft.com/office/drawing/2014/main" id="{9D36144A-AA99-4FAC-ACBF-693B65636D03}"/>
              </a:ext>
            </a:extLst>
          </p:cNvPr>
          <p:cNvSpPr/>
          <p:nvPr/>
        </p:nvSpPr>
        <p:spPr>
          <a:xfrm>
            <a:off x="6908412" y="1573214"/>
            <a:ext cx="6096000" cy="830997"/>
          </a:xfrm>
          <a:prstGeom prst="rect">
            <a:avLst/>
          </a:prstGeom>
        </p:spPr>
        <p:txBody>
          <a:bodyPr>
            <a:spAutoFit/>
          </a:bodyPr>
          <a:lstStyle/>
          <a:p>
            <a:r>
              <a:rPr lang="en-US" sz="2400" dirty="0"/>
              <a:t>Hear Me R.O.A.R.R (Fall 2019)</a:t>
            </a:r>
            <a:br>
              <a:rPr lang="en-US" sz="2400" dirty="0"/>
            </a:br>
            <a:endParaRPr lang="en-US" sz="2400" dirty="0"/>
          </a:p>
        </p:txBody>
      </p:sp>
      <p:pic>
        <p:nvPicPr>
          <p:cNvPr id="8" name="Picture 2" descr="Related image">
            <a:extLst>
              <a:ext uri="{FF2B5EF4-FFF2-40B4-BE49-F238E27FC236}">
                <a16:creationId xmlns:a16="http://schemas.microsoft.com/office/drawing/2014/main" id="{B83DB565-1654-4CB4-A4F8-F3FC2B6FAE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7090" y="2681193"/>
            <a:ext cx="2914650" cy="1562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4744CD1-270F-43D5-B217-039A9B9179E9}"/>
              </a:ext>
            </a:extLst>
          </p:cNvPr>
          <p:cNvSpPr/>
          <p:nvPr/>
        </p:nvSpPr>
        <p:spPr>
          <a:xfrm>
            <a:off x="3228790" y="4459620"/>
            <a:ext cx="6096000" cy="646331"/>
          </a:xfrm>
          <a:prstGeom prst="rect">
            <a:avLst/>
          </a:prstGeom>
        </p:spPr>
        <p:txBody>
          <a:bodyPr>
            <a:spAutoFit/>
          </a:bodyPr>
          <a:lstStyle/>
          <a:p>
            <a:r>
              <a:rPr lang="en-US" dirty="0"/>
              <a:t>Leading From the Heart (Fall 2018)</a:t>
            </a:r>
            <a:br>
              <a:rPr lang="en-US" dirty="0"/>
            </a:br>
            <a:endParaRPr lang="en-US" dirty="0"/>
          </a:p>
        </p:txBody>
      </p:sp>
    </p:spTree>
    <p:extLst>
      <p:ext uri="{BB962C8B-B14F-4D97-AF65-F5344CB8AC3E}">
        <p14:creationId xmlns:p14="http://schemas.microsoft.com/office/powerpoint/2010/main" val="255960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154" name="Picture 2" descr="Jimmy Akintonde">
            <a:extLst>
              <a:ext uri="{FF2B5EF4-FFF2-40B4-BE49-F238E27FC236}">
                <a16:creationId xmlns:a16="http://schemas.microsoft.com/office/drawing/2014/main" id="{A8AFE1F6-E7F3-42E7-8DBB-92A2B480CAD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8068" y="420071"/>
            <a:ext cx="3425609" cy="3425609"/>
          </a:xfrm>
          <a:prstGeom prst="rect">
            <a:avLst/>
          </a:prstGeom>
          <a:noFill/>
          <a:extLst>
            <a:ext uri="{909E8E84-426E-40DD-AFC4-6F175D3DCCD1}">
              <a14:hiddenFill xmlns:a14="http://schemas.microsoft.com/office/drawing/2010/main">
                <a:solidFill>
                  <a:srgbClr val="FFFFFF"/>
                </a:solidFill>
              </a14:hiddenFill>
            </a:ext>
          </a:extLst>
        </p:spPr>
      </p:pic>
      <p:pic>
        <p:nvPicPr>
          <p:cNvPr id="20" name="Content Placeholder 19" descr="A person sitting in front of a window&#10;&#10;Description automatically generated">
            <a:extLst>
              <a:ext uri="{FF2B5EF4-FFF2-40B4-BE49-F238E27FC236}">
                <a16:creationId xmlns:a16="http://schemas.microsoft.com/office/drawing/2014/main" id="{1D38DF40-5B92-427C-B716-F2EBE62CA91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85729" y="1156386"/>
            <a:ext cx="3433324" cy="2300327"/>
          </a:xfrm>
          <a:prstGeom prst="rect">
            <a:avLst/>
          </a:prstGeom>
        </p:spPr>
      </p:pic>
      <p:cxnSp>
        <p:nvCxnSpPr>
          <p:cNvPr id="75" name="Straight Connector 74">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4" name="Content Placeholder 5" descr="A person posing for the camera&#10;&#10;Description automatically generated">
            <a:extLst>
              <a:ext uri="{FF2B5EF4-FFF2-40B4-BE49-F238E27FC236}">
                <a16:creationId xmlns:a16="http://schemas.microsoft.com/office/drawing/2014/main" id="{920C3F07-1B2A-4679-B9FF-814D73675B0B}"/>
              </a:ext>
            </a:extLst>
          </p:cNvPr>
          <p:cNvPicPr>
            <a:picLocks noChangeAspect="1"/>
          </p:cNvPicPr>
          <p:nvPr/>
        </p:nvPicPr>
        <p:blipFill rotWithShape="1">
          <a:blip r:embed="rId4">
            <a:extLst>
              <a:ext uri="{28A0092B-C50C-407E-A947-70E740481C1C}">
                <a14:useLocalDpi xmlns:a14="http://schemas.microsoft.com/office/drawing/2010/main" val="0"/>
              </a:ext>
            </a:extLst>
          </a:blip>
          <a:srcRect r="1" b="8643"/>
          <a:stretch/>
        </p:blipFill>
        <p:spPr>
          <a:xfrm>
            <a:off x="8449725" y="379943"/>
            <a:ext cx="3423916" cy="3897841"/>
          </a:xfrm>
          <a:prstGeom prst="rect">
            <a:avLst/>
          </a:prstGeom>
        </p:spPr>
      </p:pic>
      <p:cxnSp>
        <p:nvCxnSpPr>
          <p:cNvPr id="77" name="Straight Connector 76">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D5AF1EA-BD12-4B40-8C72-FB4544C955ED}"/>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defTabSz="914400">
              <a:lnSpc>
                <a:spcPct val="90000"/>
              </a:lnSpc>
              <a:spcAft>
                <a:spcPts val="600"/>
              </a:spcAft>
              <a:defRPr/>
            </a:pPr>
            <a:r>
              <a:rPr lang="en-US" sz="600" kern="1200" dirty="0">
                <a:solidFill>
                  <a:schemeClr val="tx1">
                    <a:tint val="75000"/>
                  </a:schemeClr>
                </a:solidFill>
                <a:latin typeface="+mn-lt"/>
                <a:ea typeface="+mn-ea"/>
                <a:cs typeface="+mn-cs"/>
              </a:rPr>
              <a:t>Anthony Akintonde</a:t>
            </a:r>
          </a:p>
          <a:p>
            <a:pPr defTabSz="914400">
              <a:lnSpc>
                <a:spcPct val="90000"/>
              </a:lnSpc>
              <a:spcAft>
                <a:spcPts val="600"/>
              </a:spcAft>
              <a:defRPr/>
            </a:pPr>
            <a:r>
              <a:rPr lang="en-US" sz="600" kern="1200" dirty="0">
                <a:solidFill>
                  <a:schemeClr val="tx1">
                    <a:tint val="75000"/>
                  </a:schemeClr>
                </a:solidFill>
                <a:latin typeface="+mn-lt"/>
                <a:ea typeface="+mn-ea"/>
                <a:cs typeface="+mn-cs"/>
              </a:rPr>
              <a:t>Jones College Prep</a:t>
            </a:r>
          </a:p>
        </p:txBody>
      </p:sp>
      <p:sp>
        <p:nvSpPr>
          <p:cNvPr id="6" name="TextBox 5">
            <a:extLst>
              <a:ext uri="{FF2B5EF4-FFF2-40B4-BE49-F238E27FC236}">
                <a16:creationId xmlns:a16="http://schemas.microsoft.com/office/drawing/2014/main" id="{25AA1107-87D8-4DD7-907A-68F7D03BBC72}"/>
              </a:ext>
            </a:extLst>
          </p:cNvPr>
          <p:cNvSpPr txBox="1"/>
          <p:nvPr/>
        </p:nvSpPr>
        <p:spPr>
          <a:xfrm>
            <a:off x="492369" y="4829908"/>
            <a:ext cx="10757096" cy="923330"/>
          </a:xfrm>
          <a:prstGeom prst="rect">
            <a:avLst/>
          </a:prstGeom>
          <a:noFill/>
        </p:spPr>
        <p:txBody>
          <a:bodyPr wrap="square" rtlCol="0">
            <a:spAutoFit/>
          </a:bodyPr>
          <a:lstStyle/>
          <a:p>
            <a:r>
              <a:rPr lang="en-US" dirty="0"/>
              <a:t>Jimmy Akintonde                                                                   Jimi Akintonde                                     Anthony Akintonde</a:t>
            </a:r>
          </a:p>
          <a:p>
            <a:r>
              <a:rPr lang="en-US" dirty="0"/>
              <a:t>President &amp; CEO                                                                    Civil Engineering Student                   Freshman     </a:t>
            </a:r>
          </a:p>
          <a:p>
            <a:r>
              <a:rPr lang="en-US" dirty="0"/>
              <a:t>UJAMAA Construction, Inc.                                                  Illinois Tech                                           Morehouse College </a:t>
            </a:r>
          </a:p>
        </p:txBody>
      </p:sp>
    </p:spTree>
    <p:extLst>
      <p:ext uri="{BB962C8B-B14F-4D97-AF65-F5344CB8AC3E}">
        <p14:creationId xmlns:p14="http://schemas.microsoft.com/office/powerpoint/2010/main" val="2055398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1209" name="Freeform 21">
            <a:extLst>
              <a:ext uri="{FF2B5EF4-FFF2-40B4-BE49-F238E27FC236}">
                <a16:creationId xmlns:a16="http://schemas.microsoft.com/office/drawing/2014/main" id="{FEB0B922-A6AE-4089-8B21-F3E1A7709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37586" cy="6858000"/>
          </a:xfrm>
          <a:custGeom>
            <a:avLst/>
            <a:gdLst>
              <a:gd name="connsiteX0" fmla="*/ 0 w 10237586"/>
              <a:gd name="connsiteY0" fmla="*/ 0 h 6858000"/>
              <a:gd name="connsiteX1" fmla="*/ 7061432 w 10237586"/>
              <a:gd name="connsiteY1" fmla="*/ 0 h 6858000"/>
              <a:gd name="connsiteX2" fmla="*/ 10237586 w 10237586"/>
              <a:gd name="connsiteY2" fmla="*/ 6858000 h 6858000"/>
              <a:gd name="connsiteX3" fmla="*/ 0 w 102375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237586" h="6858000">
                <a:moveTo>
                  <a:pt x="0" y="0"/>
                </a:moveTo>
                <a:lnTo>
                  <a:pt x="7061432" y="0"/>
                </a:lnTo>
                <a:lnTo>
                  <a:pt x="10237586" y="6858000"/>
                </a:lnTo>
                <a:lnTo>
                  <a:pt x="0" y="6858000"/>
                </a:lnTo>
                <a:close/>
              </a:path>
            </a:pathLst>
          </a:custGeom>
          <a:solidFill>
            <a:srgbClr val="000000">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210" name="Freeform 20">
            <a:extLst>
              <a:ext uri="{FF2B5EF4-FFF2-40B4-BE49-F238E27FC236}">
                <a16:creationId xmlns:a16="http://schemas.microsoft.com/office/drawing/2014/main" id="{C5EB7378-ADA3-4D6E-8E3A-09FAD1478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80336"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1953CCE-2325-4D40-B231-65F752951F3B}"/>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What is Diversity in PR?</a:t>
            </a:r>
          </a:p>
        </p:txBody>
      </p:sp>
      <p:sp>
        <p:nvSpPr>
          <p:cNvPr id="51207" name="Content Placeholder 51206">
            <a:extLst>
              <a:ext uri="{FF2B5EF4-FFF2-40B4-BE49-F238E27FC236}">
                <a16:creationId xmlns:a16="http://schemas.microsoft.com/office/drawing/2014/main" id="{4503056A-9866-4293-9B7B-CE57573A6005}"/>
              </a:ext>
            </a:extLst>
          </p:cNvPr>
          <p:cNvSpPr>
            <a:spLocks noGrp="1"/>
          </p:cNvSpPr>
          <p:nvPr>
            <p:ph idx="1"/>
          </p:nvPr>
        </p:nvSpPr>
        <p:spPr>
          <a:xfrm>
            <a:off x="685800" y="1617785"/>
            <a:ext cx="5859965" cy="4559177"/>
          </a:xfrm>
        </p:spPr>
        <p:txBody>
          <a:bodyPr>
            <a:normAutofit/>
          </a:bodyPr>
          <a:lstStyle/>
          <a:p>
            <a:r>
              <a:rPr lang="en-US" sz="2000" dirty="0">
                <a:solidFill>
                  <a:srgbClr val="FFFFFF"/>
                </a:solidFill>
              </a:rPr>
              <a:t>“</a:t>
            </a:r>
            <a:r>
              <a:rPr lang="en-US" sz="2400" dirty="0">
                <a:solidFill>
                  <a:srgbClr val="FFFFFF"/>
                </a:solidFill>
              </a:rPr>
              <a:t>To champion diversity of thought, cultures, disciplines, ideals, gender, disabilities, sexual orientation and age in order to develop an inclusive Society. By reaching and involving members who represent a broad spectrum of differences, we will encourage and educate members about the benefits of a diverse profession by providing professional development, knowledge and support to help them succeed in public relations.”  </a:t>
            </a:r>
            <a:r>
              <a:rPr lang="en-US" sz="2000" dirty="0">
                <a:solidFill>
                  <a:srgbClr val="FFFFFF"/>
                </a:solidFill>
              </a:rPr>
              <a:t>PRSA Diversity Toolkit</a:t>
            </a:r>
          </a:p>
        </p:txBody>
      </p:sp>
      <p:pic>
        <p:nvPicPr>
          <p:cNvPr id="51205" name="Picture 2" descr="https://www.prsa.org/wp-content/themes/prsa/images/prsa-logo-header.png">
            <a:extLst>
              <a:ext uri="{FF2B5EF4-FFF2-40B4-BE49-F238E27FC236}">
                <a16:creationId xmlns:a16="http://schemas.microsoft.com/office/drawing/2014/main" id="{B7EA51E1-B635-4599-BA51-9EFE4AE8ED8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92537" y="2120124"/>
            <a:ext cx="4313663" cy="15639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3C9BED2-C14A-4899-B750-63ACE6860E85}"/>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7192537" y="4614377"/>
            <a:ext cx="4313663" cy="1401940"/>
          </a:xfrm>
          <a:prstGeom prst="rect">
            <a:avLst/>
          </a:prstGeom>
          <a:noFill/>
        </p:spPr>
      </p:pic>
    </p:spTree>
    <p:extLst>
      <p:ext uri="{BB962C8B-B14F-4D97-AF65-F5344CB8AC3E}">
        <p14:creationId xmlns:p14="http://schemas.microsoft.com/office/powerpoint/2010/main" val="783997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Graphic 70" descr="Communications">
            <a:extLst>
              <a:ext uri="{FF2B5EF4-FFF2-40B4-BE49-F238E27FC236}">
                <a16:creationId xmlns:a16="http://schemas.microsoft.com/office/drawing/2014/main" id="{D8EB533B-B571-4D59-9082-3728AAF178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10466" y="643466"/>
            <a:ext cx="5571067" cy="5571067"/>
          </a:xfrm>
          <a:prstGeom prst="rect">
            <a:avLst/>
          </a:prstGeom>
        </p:spPr>
      </p:pic>
      <p:sp>
        <p:nvSpPr>
          <p:cNvPr id="3075" name="Rectangle 3">
            <a:extLst>
              <a:ext uri="{FF2B5EF4-FFF2-40B4-BE49-F238E27FC236}">
                <a16:creationId xmlns:a16="http://schemas.microsoft.com/office/drawing/2014/main" id="{8BB12229-6512-4CFA-904A-E8107CC42869}"/>
              </a:ext>
            </a:extLst>
          </p:cNvPr>
          <p:cNvSpPr>
            <a:spLocks noGrp="1" noChangeArrowheads="1"/>
          </p:cNvSpPr>
          <p:nvPr>
            <p:ph type="body" idx="4294967295"/>
          </p:nvPr>
        </p:nvSpPr>
        <p:spPr>
          <a:xfrm>
            <a:off x="0" y="1825625"/>
            <a:ext cx="10515600" cy="4351338"/>
          </a:xfrm>
        </p:spPr>
        <p:txBody>
          <a:bodyPr>
            <a:normAutofit/>
          </a:bodyPr>
          <a:lstStyle/>
          <a:p>
            <a:pPr algn="ctr" eaLnBrk="1" hangingPunct="1">
              <a:buFont typeface="Wingdings" panose="05000000000000000000" pitchFamily="2" charset="2"/>
              <a:buNone/>
              <a:defRPr/>
            </a:pPr>
            <a:endParaRPr lang="en-US" sz="6600" dirty="0"/>
          </a:p>
          <a:p>
            <a:pPr algn="ctr" eaLnBrk="1" hangingPunct="1">
              <a:buFont typeface="Wingdings" panose="05000000000000000000" pitchFamily="2" charset="2"/>
              <a:buNone/>
              <a:defRPr/>
            </a:pPr>
            <a:r>
              <a:rPr lang="en-US" sz="6600" dirty="0"/>
              <a:t>The Perception</a:t>
            </a:r>
          </a:p>
        </p:txBody>
      </p:sp>
    </p:spTree>
    <p:extLst>
      <p:ext uri="{BB962C8B-B14F-4D97-AF65-F5344CB8AC3E}">
        <p14:creationId xmlns:p14="http://schemas.microsoft.com/office/powerpoint/2010/main" val="1108291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295401"/>
            <a:ext cx="7848600" cy="4708981"/>
          </a:xfrm>
          <a:prstGeom prst="rect">
            <a:avLst/>
          </a:prstGeom>
          <a:noFill/>
        </p:spPr>
        <p:txBody>
          <a:bodyPr wrap="square" rtlCol="0">
            <a:spAutoFit/>
          </a:bodyPr>
          <a:lstStyle/>
          <a:p>
            <a:r>
              <a:rPr lang="en-US" sz="6000" dirty="0"/>
              <a:t>Feature Films are the Result of Years of Scientific Study Combined with the Experience of Years</a:t>
            </a:r>
          </a:p>
        </p:txBody>
      </p:sp>
    </p:spTree>
    <p:extLst>
      <p:ext uri="{BB962C8B-B14F-4D97-AF65-F5344CB8AC3E}">
        <p14:creationId xmlns:p14="http://schemas.microsoft.com/office/powerpoint/2010/main" val="27295364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742</Words>
  <Application>Microsoft Office PowerPoint</Application>
  <PresentationFormat>Widescreen</PresentationFormat>
  <Paragraphs>106</Paragraphs>
  <Slides>31</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Impact</vt:lpstr>
      <vt:lpstr>Wingdings</vt:lpstr>
      <vt:lpstr>Office Theme</vt:lpstr>
      <vt:lpstr> </vt:lpstr>
      <vt:lpstr>What is Diversity?</vt:lpstr>
      <vt:lpstr>The 7/11 Rule on Perception </vt:lpstr>
      <vt:lpstr>National Chair, PRSA Diversity &amp; Inclusion Committee Member, Global Affairs Committee   Tenured faculty member 20-years of combined teaching and administrative leadership  26-year member PRSA PR and Advertising Account Sup Porter Novelli, Burrell, DDB, BBDO      MBA, Illinois Institute of Technology M.Ed., Loyola University Chicago BA, Columbia College </vt:lpstr>
      <vt:lpstr>Professor Shanita Akintonde Books</vt:lpstr>
      <vt:lpstr>PowerPoint Presentation</vt:lpstr>
      <vt:lpstr>What is Diversity in PR?</vt:lpstr>
      <vt:lpstr>PowerPoint Presentation</vt:lpstr>
      <vt:lpstr>PowerPoint Presentation</vt:lpstr>
      <vt:lpstr>PowerPoint Presentation</vt:lpstr>
      <vt:lpstr>PowerPoint Presentation</vt:lpstr>
      <vt:lpstr>How do we do it?</vt:lpstr>
      <vt:lpstr>What areas of interaction impact diversity?</vt:lpstr>
      <vt:lpstr>My C.A.R.E. Conceptual Frame</vt:lpstr>
      <vt:lpstr>PowerPoint Presentation</vt:lpstr>
      <vt:lpstr>What MORE Can you do?</vt:lpstr>
      <vt:lpstr>W.Y.T.B.W???</vt:lpstr>
      <vt:lpstr>PowerPoint Presentation</vt:lpstr>
      <vt:lpstr>And more still…..</vt:lpstr>
      <vt:lpstr>PowerPoint Presentation</vt:lpstr>
      <vt:lpstr>PowerPoint Presentation</vt:lpstr>
      <vt:lpstr>PowerPoint Presentation</vt:lpstr>
      <vt:lpstr>PRSA Chapters get in on the action</vt:lpstr>
      <vt:lpstr>... Size and placement of photographs and the relationship of the image to other elements on a page can have a significant impact on the visual language (Harrison, 2003). The use of photographs allow for the creation of strong viewer involvement and the use of the human face in particular is one of the most powerful resources in visual imagers because humans are trained from a young age to study faces and expressions (Harrison, 2003). ... </vt:lpstr>
      <vt:lpstr>Intersectional Identities; Transcending the Binary through Binary Code by Kelsey Fox  Excerpt </vt:lpstr>
      <vt:lpstr>PowerPoint Presentation</vt:lpstr>
      <vt:lpstr>PowerPoint Presentation</vt:lpstr>
      <vt:lpstr> PRSA Chapters: Ohio </vt:lpstr>
      <vt:lpstr>Inclusiveness At Work</vt:lpstr>
      <vt:lpstr>PowerPoint Presentation</vt:lpstr>
      <vt:lpstr>Questions ???????????????  Sakintonde@colum.edu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Akintonde Shanita</dc:creator>
  <cp:lastModifiedBy>Akintonde Shanita</cp:lastModifiedBy>
  <cp:revision>4</cp:revision>
  <dcterms:created xsi:type="dcterms:W3CDTF">2019-09-11T17:21:46Z</dcterms:created>
  <dcterms:modified xsi:type="dcterms:W3CDTF">2019-09-14T12:24:50Z</dcterms:modified>
</cp:coreProperties>
</file>