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274" r:id="rId4"/>
    <p:sldId id="288" r:id="rId5"/>
    <p:sldId id="276" r:id="rId6"/>
    <p:sldId id="258"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7" r:id="rId20"/>
    <p:sldId id="259" r:id="rId21"/>
    <p:sldId id="278" r:id="rId22"/>
    <p:sldId id="260" r:id="rId23"/>
    <p:sldId id="279" r:id="rId24"/>
    <p:sldId id="280" r:id="rId25"/>
    <p:sldId id="281" r:id="rId26"/>
    <p:sldId id="282" r:id="rId27"/>
    <p:sldId id="283" r:id="rId28"/>
    <p:sldId id="284" r:id="rId29"/>
    <p:sldId id="285" r:id="rId30"/>
    <p:sldId id="287" r:id="rId31"/>
    <p:sldId id="286"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87766-1E99-4057-93C0-E0138C5F2D6A}" type="datetimeFigureOut">
              <a:rPr lang="en-US" smtClean="0"/>
              <a:t>9/25/2017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CD95D-3639-42A4-97D3-8E7C41392F12}" type="slidenum">
              <a:rPr lang="en-US" smtClean="0"/>
              <a:t>‹#›</a:t>
            </a:fld>
            <a:endParaRPr lang="en-US"/>
          </a:p>
        </p:txBody>
      </p:sp>
    </p:spTree>
    <p:extLst>
      <p:ext uri="{BB962C8B-B14F-4D97-AF65-F5344CB8AC3E}">
        <p14:creationId xmlns:p14="http://schemas.microsoft.com/office/powerpoint/2010/main" val="14701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6CD95D-3639-42A4-97D3-8E7C41392F12}" type="slidenum">
              <a:rPr lang="en-US" smtClean="0"/>
              <a:t>1</a:t>
            </a:fld>
            <a:endParaRPr lang="en-US"/>
          </a:p>
        </p:txBody>
      </p:sp>
    </p:spTree>
    <p:extLst>
      <p:ext uri="{BB962C8B-B14F-4D97-AF65-F5344CB8AC3E}">
        <p14:creationId xmlns:p14="http://schemas.microsoft.com/office/powerpoint/2010/main" val="169296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4A5788-AF16-4B80-819C-4444B905D0CD}"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120787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A5788-AF16-4B80-819C-4444B905D0CD}"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122297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A5788-AF16-4B80-819C-4444B905D0CD}"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24282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A5788-AF16-4B80-819C-4444B905D0CD}"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39253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A5788-AF16-4B80-819C-4444B905D0CD}"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27123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A5788-AF16-4B80-819C-4444B905D0CD}"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356467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4A5788-AF16-4B80-819C-4444B905D0CD}"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42677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4A5788-AF16-4B80-819C-4444B905D0CD}"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152923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A5788-AF16-4B80-819C-4444B905D0CD}"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105219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A5788-AF16-4B80-819C-4444B905D0CD}"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119901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A5788-AF16-4B80-819C-4444B905D0CD}"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C2235-6F9E-46A5-AD98-6CDA8B915C9A}" type="slidenum">
              <a:rPr lang="en-US" smtClean="0"/>
              <a:t>‹#›</a:t>
            </a:fld>
            <a:endParaRPr lang="en-US"/>
          </a:p>
        </p:txBody>
      </p:sp>
    </p:spTree>
    <p:extLst>
      <p:ext uri="{BB962C8B-B14F-4D97-AF65-F5344CB8AC3E}">
        <p14:creationId xmlns:p14="http://schemas.microsoft.com/office/powerpoint/2010/main" val="292681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A5788-AF16-4B80-819C-4444B905D0CD}" type="datetimeFigureOut">
              <a:rPr lang="en-US" smtClean="0"/>
              <a:t>9/25/2017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C2235-6F9E-46A5-AD98-6CDA8B915C9A}" type="slidenum">
              <a:rPr lang="en-US" smtClean="0"/>
              <a:t>‹#›</a:t>
            </a:fld>
            <a:endParaRPr lang="en-US"/>
          </a:p>
        </p:txBody>
      </p:sp>
    </p:spTree>
    <p:extLst>
      <p:ext uri="{BB962C8B-B14F-4D97-AF65-F5344CB8AC3E}">
        <p14:creationId xmlns:p14="http://schemas.microsoft.com/office/powerpoint/2010/main" val="80804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affirmations.org/site/PageServer" TargetMode="External"/><Relationship Id="rId2" Type="http://schemas.openxmlformats.org/officeDocument/2006/relationships/hyperlink" Target="http://www.pridesource.com/"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38299"/>
            <a:ext cx="8801100" cy="1998663"/>
          </a:xfrm>
        </p:spPr>
        <p:txBody>
          <a:bodyPr>
            <a:normAutofit fontScale="90000"/>
          </a:bodyPr>
          <a:lstStyle/>
          <a:p>
            <a:r>
              <a:rPr lang="en-US" sz="5400" b="1" dirty="0" smtClean="0"/>
              <a:t>PRSA Detroit: </a:t>
            </a:r>
            <a:br>
              <a:rPr lang="en-US" sz="5400" b="1" dirty="0" smtClean="0"/>
            </a:br>
            <a:r>
              <a:rPr lang="en-US" sz="5400" b="1" dirty="0" smtClean="0"/>
              <a:t>Diversity and Ethics </a:t>
            </a:r>
            <a:br>
              <a:rPr lang="en-US" sz="5400" b="1" dirty="0" smtClean="0"/>
            </a:br>
            <a:endParaRPr lang="en-US" sz="5400" b="1" dirty="0"/>
          </a:p>
        </p:txBody>
      </p:sp>
      <p:sp>
        <p:nvSpPr>
          <p:cNvPr id="3" name="Subtitle 2"/>
          <p:cNvSpPr>
            <a:spLocks noGrp="1"/>
          </p:cNvSpPr>
          <p:nvPr>
            <p:ph type="subTitle" idx="1"/>
          </p:nvPr>
        </p:nvSpPr>
        <p:spPr>
          <a:xfrm>
            <a:off x="1524000" y="3932238"/>
            <a:ext cx="8801100" cy="741362"/>
          </a:xfrm>
        </p:spPr>
        <p:txBody>
          <a:bodyPr/>
          <a:lstStyle/>
          <a:p>
            <a:r>
              <a:rPr lang="en-US" b="1" dirty="0" smtClean="0"/>
              <a:t>Saturday, Sept. 30, 2017</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280" y="4810229"/>
            <a:ext cx="1909430" cy="19094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848" y="5175861"/>
            <a:ext cx="2687523" cy="1178167"/>
          </a:xfrm>
          <a:prstGeom prst="rect">
            <a:avLst/>
          </a:prstGeom>
        </p:spPr>
      </p:pic>
    </p:spTree>
    <p:extLst>
      <p:ext uri="{BB962C8B-B14F-4D97-AF65-F5344CB8AC3E}">
        <p14:creationId xmlns:p14="http://schemas.microsoft.com/office/powerpoint/2010/main" val="2653546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Diversity</a:t>
            </a:r>
          </a:p>
          <a:p>
            <a:pPr marL="0" indent="0">
              <a:buNone/>
            </a:pPr>
            <a:endParaRPr lang="en-US" dirty="0"/>
          </a:p>
          <a:p>
            <a:r>
              <a:rPr lang="en-US" b="1" dirty="0" err="1"/>
              <a:t>Ofield</a:t>
            </a:r>
            <a:r>
              <a:rPr lang="en-US" b="1" dirty="0"/>
              <a:t> Dukes Diversity Summit | Fourth Annual </a:t>
            </a:r>
            <a:r>
              <a:rPr lang="en-US" dirty="0"/>
              <a:t>(Oct. 22, 2015)</a:t>
            </a:r>
          </a:p>
          <a:p>
            <a:r>
              <a:rPr lang="en-US" dirty="0"/>
              <a:t>PRSA Detroit’s community convened at Wayne State University to explore how professionals can recognize and overcome inherent bias in communications and hiring. The summit, which was sponsored by General Motors and the Wayne State University Department of Education, offered attendees the opportunity to:</a:t>
            </a:r>
          </a:p>
          <a:p>
            <a:pPr lvl="1"/>
            <a:r>
              <a:rPr lang="en-US" dirty="0"/>
              <a:t>Learn what inherent bias is and how to identify it in themselves and their communications</a:t>
            </a:r>
          </a:p>
          <a:p>
            <a:pPr lvl="1"/>
            <a:r>
              <a:rPr lang="en-US" dirty="0"/>
              <a:t>Hear legal, diversity and community leaders speak on the value of overcoming inherent bias in your communications and interpersonal relationships</a:t>
            </a:r>
          </a:p>
          <a:p>
            <a:pPr lvl="1"/>
            <a:r>
              <a:rPr lang="en-US" dirty="0"/>
              <a:t>Learn ways to overcome inherent bias in PR and personal communications and hiring practices for more authentic and effective outcomes</a:t>
            </a:r>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spTree>
    <p:extLst>
      <p:ext uri="{BB962C8B-B14F-4D97-AF65-F5344CB8AC3E}">
        <p14:creationId xmlns:p14="http://schemas.microsoft.com/office/powerpoint/2010/main" val="929427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Diversity</a:t>
            </a:r>
          </a:p>
          <a:p>
            <a:pPr marL="0" indent="0">
              <a:buNone/>
            </a:pPr>
            <a:endParaRPr lang="en-US" dirty="0"/>
          </a:p>
          <a:p>
            <a:r>
              <a:rPr lang="en-US" b="1" dirty="0" err="1"/>
              <a:t>Ofield</a:t>
            </a:r>
            <a:r>
              <a:rPr lang="en-US" b="1" dirty="0"/>
              <a:t> Dukes Diversity Media Roundtable </a:t>
            </a:r>
            <a:r>
              <a:rPr lang="en-US" dirty="0"/>
              <a:t>(Nov. 2, 2016)</a:t>
            </a:r>
          </a:p>
          <a:p>
            <a:r>
              <a:rPr lang="en-US" dirty="0"/>
              <a:t>PRSA Detroit hosted a media roundtable moderated by Jack </a:t>
            </a:r>
            <a:r>
              <a:rPr lang="en-US" dirty="0" err="1"/>
              <a:t>Lessenberry</a:t>
            </a:r>
            <a:r>
              <a:rPr lang="en-US" dirty="0"/>
              <a:t>, Michigan Radio’s senior political analyst and area head of the journalism faculty at Wayne State University. Sixty PRSA Detroit members and professionals and 30 PRSSA members from Wayne State University attended the event, which featured presenters from the Arab American News, BLAC Detroit Magazine, the Chaldean News, and El Central. The roundtable discussion highlighted:</a:t>
            </a:r>
          </a:p>
          <a:p>
            <a:pPr lvl="1"/>
            <a:r>
              <a:rPr lang="en-US" dirty="0"/>
              <a:t>How public relations professionals can tailor their pitches to meet the needs and pique the interest of metro Detroit’s diverse communities</a:t>
            </a:r>
          </a:p>
          <a:p>
            <a:pPr lvl="1"/>
            <a:r>
              <a:rPr lang="en-US" dirty="0"/>
              <a:t>How to expand your audience, broaden your professional network and learn from your colleagues</a:t>
            </a:r>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spTree>
    <p:extLst>
      <p:ext uri="{BB962C8B-B14F-4D97-AF65-F5344CB8AC3E}">
        <p14:creationId xmlns:p14="http://schemas.microsoft.com/office/powerpoint/2010/main" val="1873483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fontScale="92500"/>
          </a:bodyPr>
          <a:lstStyle/>
          <a:p>
            <a:pPr marL="0" indent="0" algn="ctr">
              <a:buNone/>
            </a:pPr>
            <a:r>
              <a:rPr lang="en-US" b="1" dirty="0" smtClean="0"/>
              <a:t>Diversity</a:t>
            </a:r>
          </a:p>
          <a:p>
            <a:pPr marL="0" indent="0">
              <a:buNone/>
            </a:pPr>
            <a:endParaRPr lang="en-US" dirty="0"/>
          </a:p>
          <a:p>
            <a:r>
              <a:rPr lang="en-US" b="1" dirty="0"/>
              <a:t>Connecting with the LGBT Community</a:t>
            </a:r>
            <a:r>
              <a:rPr lang="en-US" dirty="0"/>
              <a:t> (June 28, 2016)</a:t>
            </a:r>
          </a:p>
          <a:p>
            <a:r>
              <a:rPr lang="en-US" dirty="0"/>
              <a:t>PRSA Detroit teamed with Affirmations, a community center serving the lesbian, gay, bisexual, transgender (LGBT) populations, Between the Lines, Michigan’s weekly LGBT community newspaper, and Equality Michigan, Michigan’s only statewide anti-violence and advocacy organization working primarily for the LGBT community to share insight on:</a:t>
            </a:r>
          </a:p>
          <a:p>
            <a:pPr lvl="1"/>
            <a:r>
              <a:rPr lang="en-US" dirty="0"/>
              <a:t>The LGBT consumer</a:t>
            </a:r>
          </a:p>
          <a:p>
            <a:pPr lvl="1"/>
            <a:r>
              <a:rPr lang="en-US" dirty="0"/>
              <a:t>The community landscape and its evolution</a:t>
            </a:r>
          </a:p>
          <a:p>
            <a:pPr lvl="1"/>
            <a:r>
              <a:rPr lang="en-US" dirty="0"/>
              <a:t>Hot button issues</a:t>
            </a:r>
          </a:p>
          <a:p>
            <a:pPr lvl="1"/>
            <a:r>
              <a:rPr lang="en-US" dirty="0"/>
              <a:t>The political landscape</a:t>
            </a:r>
          </a:p>
          <a:p>
            <a:pPr lvl="1"/>
            <a:r>
              <a:rPr lang="en-US" dirty="0"/>
              <a:t>Why this audience is important to communications professionals</a:t>
            </a:r>
          </a:p>
          <a:p>
            <a:pPr lvl="1"/>
            <a:r>
              <a:rPr lang="en-US" dirty="0"/>
              <a:t>How to effectively communicate to and develop relationships with the community and the media</a:t>
            </a:r>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spTree>
    <p:extLst>
      <p:ext uri="{BB962C8B-B14F-4D97-AF65-F5344CB8AC3E}">
        <p14:creationId xmlns:p14="http://schemas.microsoft.com/office/powerpoint/2010/main" val="451123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Diversity</a:t>
            </a:r>
          </a:p>
          <a:p>
            <a:pPr marL="0" indent="0">
              <a:buNone/>
            </a:pPr>
            <a:endParaRPr lang="en-US" dirty="0"/>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pic>
        <p:nvPicPr>
          <p:cNvPr id="2" name="Picture 1"/>
          <p:cNvPicPr>
            <a:picLocks noChangeAspect="1"/>
          </p:cNvPicPr>
          <p:nvPr/>
        </p:nvPicPr>
        <p:blipFill>
          <a:blip r:embed="rId3"/>
          <a:stretch>
            <a:fillRect/>
          </a:stretch>
        </p:blipFill>
        <p:spPr>
          <a:xfrm>
            <a:off x="695007" y="945843"/>
            <a:ext cx="9725025" cy="5457825"/>
          </a:xfrm>
          <a:prstGeom prst="rect">
            <a:avLst/>
          </a:prstGeom>
        </p:spPr>
      </p:pic>
    </p:spTree>
    <p:extLst>
      <p:ext uri="{BB962C8B-B14F-4D97-AF65-F5344CB8AC3E}">
        <p14:creationId xmlns:p14="http://schemas.microsoft.com/office/powerpoint/2010/main" val="2323493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Diversity – Blog Use</a:t>
            </a:r>
          </a:p>
          <a:p>
            <a:pPr marL="0" indent="0">
              <a:buNone/>
            </a:pPr>
            <a:endParaRPr lang="en-US" dirty="0"/>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pic>
        <p:nvPicPr>
          <p:cNvPr id="4" name="Picture 3"/>
          <p:cNvPicPr>
            <a:picLocks noChangeAspect="1"/>
          </p:cNvPicPr>
          <p:nvPr/>
        </p:nvPicPr>
        <p:blipFill>
          <a:blip r:embed="rId3"/>
          <a:stretch>
            <a:fillRect/>
          </a:stretch>
        </p:blipFill>
        <p:spPr>
          <a:xfrm>
            <a:off x="576263" y="746079"/>
            <a:ext cx="10047825" cy="6111921"/>
          </a:xfrm>
          <a:prstGeom prst="rect">
            <a:avLst/>
          </a:prstGeom>
        </p:spPr>
      </p:pic>
    </p:spTree>
    <p:extLst>
      <p:ext uri="{BB962C8B-B14F-4D97-AF65-F5344CB8AC3E}">
        <p14:creationId xmlns:p14="http://schemas.microsoft.com/office/powerpoint/2010/main" val="2612452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Diversity – Blog Use</a:t>
            </a:r>
          </a:p>
          <a:p>
            <a:pPr marL="0" indent="0">
              <a:buNone/>
            </a:pPr>
            <a:endParaRPr lang="en-US" dirty="0"/>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pic>
        <p:nvPicPr>
          <p:cNvPr id="2" name="Picture 1"/>
          <p:cNvPicPr>
            <a:picLocks/>
          </p:cNvPicPr>
          <p:nvPr/>
        </p:nvPicPr>
        <p:blipFill>
          <a:blip r:embed="rId3"/>
          <a:stretch>
            <a:fillRect/>
          </a:stretch>
        </p:blipFill>
        <p:spPr>
          <a:xfrm>
            <a:off x="604520" y="861629"/>
            <a:ext cx="8915400" cy="5933027"/>
          </a:xfrm>
          <a:prstGeom prst="rect">
            <a:avLst/>
          </a:prstGeom>
        </p:spPr>
      </p:pic>
    </p:spTree>
    <p:extLst>
      <p:ext uri="{BB962C8B-B14F-4D97-AF65-F5344CB8AC3E}">
        <p14:creationId xmlns:p14="http://schemas.microsoft.com/office/powerpoint/2010/main" val="3950379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Diversity – Blog Use</a:t>
            </a:r>
          </a:p>
          <a:p>
            <a:pPr marL="0" indent="0">
              <a:buNone/>
            </a:pPr>
            <a:endParaRPr lang="en-US" dirty="0"/>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pic>
        <p:nvPicPr>
          <p:cNvPr id="4" name="Picture 3"/>
          <p:cNvPicPr>
            <a:picLocks/>
          </p:cNvPicPr>
          <p:nvPr/>
        </p:nvPicPr>
        <p:blipFill>
          <a:blip r:embed="rId3"/>
          <a:stretch>
            <a:fillRect/>
          </a:stretch>
        </p:blipFill>
        <p:spPr>
          <a:xfrm>
            <a:off x="432752" y="715647"/>
            <a:ext cx="10086975" cy="5935028"/>
          </a:xfrm>
          <a:prstGeom prst="rect">
            <a:avLst/>
          </a:prstGeom>
        </p:spPr>
      </p:pic>
    </p:spTree>
    <p:extLst>
      <p:ext uri="{BB962C8B-B14F-4D97-AF65-F5344CB8AC3E}">
        <p14:creationId xmlns:p14="http://schemas.microsoft.com/office/powerpoint/2010/main" val="3401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PRSA Detroit:  Ethics </a:t>
            </a:r>
            <a:endParaRPr lang="en-US" sz="4000"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cxnSp>
        <p:nvCxnSpPr>
          <p:cNvPr id="5" name="Straight Connector 4"/>
          <p:cNvCxnSpPr/>
          <p:nvPr/>
        </p:nvCxnSpPr>
        <p:spPr>
          <a:xfrm>
            <a:off x="838200" y="1700980"/>
            <a:ext cx="10947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013" y="4722208"/>
            <a:ext cx="1909430" cy="1909430"/>
          </a:xfrm>
          <a:prstGeom prst="rect">
            <a:avLst/>
          </a:prstGeom>
        </p:spPr>
      </p:pic>
      <p:pic>
        <p:nvPicPr>
          <p:cNvPr id="2050" name="Picture 2" descr="PRSA Detro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259" y="3354702"/>
            <a:ext cx="3451765" cy="189290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prsadetroit.org/wp-content/uploads/2012/10/EthicsHonorsCode_Logo-300x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2967654"/>
            <a:ext cx="2857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34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Ethics</a:t>
            </a:r>
          </a:p>
          <a:p>
            <a:pPr marL="0" indent="0">
              <a:buNone/>
            </a:pPr>
            <a:endParaRPr lang="en-US" dirty="0"/>
          </a:p>
          <a:p>
            <a:pPr marL="457200" lvl="1" indent="0">
              <a:buNone/>
            </a:pPr>
            <a:endParaRPr lang="en-US" dirty="0"/>
          </a:p>
        </p:txBody>
      </p:sp>
      <p:pic>
        <p:nvPicPr>
          <p:cNvPr id="2" name="Picture 1"/>
          <p:cNvPicPr>
            <a:picLocks/>
          </p:cNvPicPr>
          <p:nvPr/>
        </p:nvPicPr>
        <p:blipFill>
          <a:blip r:embed="rId2"/>
          <a:stretch>
            <a:fillRect/>
          </a:stretch>
        </p:blipFill>
        <p:spPr>
          <a:xfrm>
            <a:off x="235617" y="739140"/>
            <a:ext cx="11795760" cy="5562600"/>
          </a:xfrm>
          <a:prstGeom prst="rect">
            <a:avLst/>
          </a:prstGeom>
        </p:spPr>
      </p:pic>
    </p:spTree>
    <p:extLst>
      <p:ext uri="{BB962C8B-B14F-4D97-AF65-F5344CB8AC3E}">
        <p14:creationId xmlns:p14="http://schemas.microsoft.com/office/powerpoint/2010/main" val="4125375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Ethics</a:t>
            </a:r>
          </a:p>
          <a:p>
            <a:pPr marL="0" indent="0">
              <a:buNone/>
            </a:pPr>
            <a:endParaRPr lang="en-US" dirty="0"/>
          </a:p>
          <a:p>
            <a:pPr marL="457200" lvl="1" indent="0">
              <a:buNone/>
            </a:pPr>
            <a:endParaRPr lang="en-US" dirty="0"/>
          </a:p>
        </p:txBody>
      </p:sp>
      <p:pic>
        <p:nvPicPr>
          <p:cNvPr id="4" name="Picture 3"/>
          <p:cNvPicPr>
            <a:picLocks noChangeAspect="1"/>
          </p:cNvPicPr>
          <p:nvPr/>
        </p:nvPicPr>
        <p:blipFill>
          <a:blip r:embed="rId2"/>
          <a:stretch>
            <a:fillRect/>
          </a:stretch>
        </p:blipFill>
        <p:spPr>
          <a:xfrm>
            <a:off x="542925" y="737235"/>
            <a:ext cx="11106150" cy="5810250"/>
          </a:xfrm>
          <a:prstGeom prst="rect">
            <a:avLst/>
          </a:prstGeom>
        </p:spPr>
      </p:pic>
    </p:spTree>
    <p:extLst>
      <p:ext uri="{BB962C8B-B14F-4D97-AF65-F5344CB8AC3E}">
        <p14:creationId xmlns:p14="http://schemas.microsoft.com/office/powerpoint/2010/main" val="192544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PRSA Detroit:  Diversity and Ethics </a:t>
            </a:r>
            <a:endParaRPr lang="en-US" sz="4000" b="1" dirty="0"/>
          </a:p>
        </p:txBody>
      </p:sp>
      <p:sp>
        <p:nvSpPr>
          <p:cNvPr id="3" name="Content Placeholder 2"/>
          <p:cNvSpPr>
            <a:spLocks noGrp="1"/>
          </p:cNvSpPr>
          <p:nvPr>
            <p:ph idx="1"/>
          </p:nvPr>
        </p:nvSpPr>
        <p:spPr>
          <a:xfrm>
            <a:off x="838200" y="4040505"/>
            <a:ext cx="10515600" cy="2583815"/>
          </a:xfrm>
        </p:spPr>
        <p:txBody>
          <a:bodyPr/>
          <a:lstStyle/>
          <a:p>
            <a:pPr marL="0" indent="0">
              <a:buNone/>
            </a:pPr>
            <a:endParaRPr lang="en-US" dirty="0" smtClean="0"/>
          </a:p>
          <a:p>
            <a:r>
              <a:rPr lang="en-US" dirty="0" err="1"/>
              <a:t>Ofield</a:t>
            </a:r>
            <a:r>
              <a:rPr lang="en-US" dirty="0"/>
              <a:t> Dukes Diversity </a:t>
            </a:r>
            <a:r>
              <a:rPr lang="en-US" dirty="0" smtClean="0"/>
              <a:t>Summit</a:t>
            </a:r>
          </a:p>
          <a:p>
            <a:r>
              <a:rPr lang="en-US" dirty="0" smtClean="0"/>
              <a:t>LGBT Community</a:t>
            </a:r>
          </a:p>
          <a:p>
            <a:r>
              <a:rPr lang="en-US" dirty="0" smtClean="0"/>
              <a:t>Ethics Outreach, Events and Webinars</a:t>
            </a:r>
          </a:p>
          <a:p>
            <a:endParaRPr lang="en-US" dirty="0"/>
          </a:p>
        </p:txBody>
      </p:sp>
      <p:cxnSp>
        <p:nvCxnSpPr>
          <p:cNvPr id="5" name="Straight Connector 4"/>
          <p:cNvCxnSpPr/>
          <p:nvPr/>
        </p:nvCxnSpPr>
        <p:spPr>
          <a:xfrm>
            <a:off x="838200" y="1700980"/>
            <a:ext cx="10947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9125" y="4998720"/>
            <a:ext cx="1541478" cy="1541478"/>
          </a:xfrm>
          <a:prstGeom prst="rect">
            <a:avLst/>
          </a:prstGeom>
        </p:spPr>
      </p:pic>
      <p:pic>
        <p:nvPicPr>
          <p:cNvPr id="4" name="Picture 3"/>
          <p:cNvPicPr>
            <a:picLocks noChangeAspect="1"/>
          </p:cNvPicPr>
          <p:nvPr/>
        </p:nvPicPr>
        <p:blipFill>
          <a:blip r:embed="rId3"/>
          <a:stretch>
            <a:fillRect/>
          </a:stretch>
        </p:blipFill>
        <p:spPr>
          <a:xfrm>
            <a:off x="838200" y="1845177"/>
            <a:ext cx="9886950" cy="2419350"/>
          </a:xfrm>
          <a:prstGeom prst="rect">
            <a:avLst/>
          </a:prstGeom>
        </p:spPr>
      </p:pic>
    </p:spTree>
    <p:extLst>
      <p:ext uri="{BB962C8B-B14F-4D97-AF65-F5344CB8AC3E}">
        <p14:creationId xmlns:p14="http://schemas.microsoft.com/office/powerpoint/2010/main" val="3729775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1289" y="5059680"/>
            <a:ext cx="1693878" cy="1693878"/>
          </a:xfrm>
          <a:prstGeom prst="rect">
            <a:avLst/>
          </a:prstGeom>
        </p:spPr>
      </p:pic>
      <p:pic>
        <p:nvPicPr>
          <p:cNvPr id="2" name="Picture 1"/>
          <p:cNvPicPr>
            <a:picLocks noChangeAspect="1"/>
          </p:cNvPicPr>
          <p:nvPr/>
        </p:nvPicPr>
        <p:blipFill>
          <a:blip r:embed="rId3"/>
          <a:stretch>
            <a:fillRect/>
          </a:stretch>
        </p:blipFill>
        <p:spPr>
          <a:xfrm>
            <a:off x="385913" y="662654"/>
            <a:ext cx="10160984" cy="6195346"/>
          </a:xfrm>
          <a:prstGeom prst="rect">
            <a:avLst/>
          </a:prstGeom>
        </p:spPr>
      </p:pic>
      <p:sp>
        <p:nvSpPr>
          <p:cNvPr id="5" name="Content Placeholder 2"/>
          <p:cNvSpPr txBox="1">
            <a:spLocks/>
          </p:cNvSpPr>
          <p:nvPr/>
        </p:nvSpPr>
        <p:spPr>
          <a:xfrm>
            <a:off x="970280" y="271219"/>
            <a:ext cx="10515600" cy="5905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Ethics</a:t>
            </a:r>
          </a:p>
          <a:p>
            <a:pPr marL="0"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2053497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1289" y="5059680"/>
            <a:ext cx="1693878" cy="1693878"/>
          </a:xfrm>
          <a:prstGeom prst="rect">
            <a:avLst/>
          </a:prstGeom>
        </p:spPr>
      </p:pic>
      <p:sp>
        <p:nvSpPr>
          <p:cNvPr id="5" name="Content Placeholder 2"/>
          <p:cNvSpPr txBox="1">
            <a:spLocks/>
          </p:cNvSpPr>
          <p:nvPr/>
        </p:nvSpPr>
        <p:spPr>
          <a:xfrm>
            <a:off x="970280" y="271219"/>
            <a:ext cx="10515600" cy="5905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Ethics</a:t>
            </a:r>
          </a:p>
          <a:p>
            <a:pPr marL="0"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pic>
        <p:nvPicPr>
          <p:cNvPr id="4" name="Picture 3"/>
          <p:cNvPicPr>
            <a:picLocks/>
          </p:cNvPicPr>
          <p:nvPr/>
        </p:nvPicPr>
        <p:blipFill>
          <a:blip r:embed="rId3"/>
          <a:stretch>
            <a:fillRect/>
          </a:stretch>
        </p:blipFill>
        <p:spPr>
          <a:xfrm>
            <a:off x="543227" y="271219"/>
            <a:ext cx="9248775" cy="6373421"/>
          </a:xfrm>
          <a:prstGeom prst="rect">
            <a:avLst/>
          </a:prstGeom>
        </p:spPr>
      </p:pic>
    </p:spTree>
    <p:extLst>
      <p:ext uri="{BB962C8B-B14F-4D97-AF65-F5344CB8AC3E}">
        <p14:creationId xmlns:p14="http://schemas.microsoft.com/office/powerpoint/2010/main" val="1566607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013" y="4722208"/>
            <a:ext cx="1909430" cy="1909430"/>
          </a:xfrm>
          <a:prstGeom prst="rect">
            <a:avLst/>
          </a:prstGeom>
        </p:spPr>
      </p:pic>
      <p:pic>
        <p:nvPicPr>
          <p:cNvPr id="2" name="Picture 1"/>
          <p:cNvPicPr>
            <a:picLocks noChangeAspect="1"/>
          </p:cNvPicPr>
          <p:nvPr/>
        </p:nvPicPr>
        <p:blipFill>
          <a:blip r:embed="rId3"/>
          <a:stretch>
            <a:fillRect/>
          </a:stretch>
        </p:blipFill>
        <p:spPr>
          <a:xfrm>
            <a:off x="592019" y="624531"/>
            <a:ext cx="9401175" cy="5657850"/>
          </a:xfrm>
          <a:prstGeom prst="rect">
            <a:avLst/>
          </a:prstGeom>
        </p:spPr>
      </p:pic>
      <p:sp>
        <p:nvSpPr>
          <p:cNvPr id="5" name="Content Placeholder 2"/>
          <p:cNvSpPr txBox="1">
            <a:spLocks/>
          </p:cNvSpPr>
          <p:nvPr/>
        </p:nvSpPr>
        <p:spPr>
          <a:xfrm>
            <a:off x="970280" y="271219"/>
            <a:ext cx="10515600" cy="5905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Ethics</a:t>
            </a:r>
          </a:p>
          <a:p>
            <a:pPr marL="0"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2523291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013" y="4722208"/>
            <a:ext cx="1909430" cy="1909430"/>
          </a:xfrm>
          <a:prstGeom prst="rect">
            <a:avLst/>
          </a:prstGeom>
        </p:spPr>
      </p:pic>
      <p:sp>
        <p:nvSpPr>
          <p:cNvPr id="5" name="Content Placeholder 2"/>
          <p:cNvSpPr txBox="1">
            <a:spLocks/>
          </p:cNvSpPr>
          <p:nvPr/>
        </p:nvSpPr>
        <p:spPr>
          <a:xfrm>
            <a:off x="970280" y="271219"/>
            <a:ext cx="10515600" cy="5905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Ethics</a:t>
            </a:r>
          </a:p>
          <a:p>
            <a:pPr marL="0"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270510" y="1100455"/>
            <a:ext cx="11915140" cy="1771650"/>
          </a:xfrm>
          <a:prstGeom prst="rect">
            <a:avLst/>
          </a:prstGeom>
        </p:spPr>
      </p:pic>
      <p:sp>
        <p:nvSpPr>
          <p:cNvPr id="7" name="Rectangle 6"/>
          <p:cNvSpPr/>
          <p:nvPr/>
        </p:nvSpPr>
        <p:spPr>
          <a:xfrm>
            <a:off x="396240" y="2987980"/>
            <a:ext cx="9550400" cy="3693319"/>
          </a:xfrm>
          <a:prstGeom prst="rect">
            <a:avLst/>
          </a:prstGeom>
        </p:spPr>
        <p:txBody>
          <a:bodyPr wrap="square">
            <a:spAutoFit/>
          </a:bodyPr>
          <a:lstStyle/>
          <a:p>
            <a:r>
              <a:rPr lang="en-US" dirty="0">
                <a:solidFill>
                  <a:srgbClr val="000000"/>
                </a:solidFill>
                <a:latin typeface="Verdana" panose="020B0604030504040204" pitchFamily="34" charset="0"/>
              </a:rPr>
              <a:t>As the ethics counselor of organizations, public relations practitioners seek to work with senior executives from a variety of departments to develop allies and form coalitions when their own power is limited. This skill requires political shrewdness to identify key influencers who make the decisions and is a critical tool when dealing with ethical issues. As a result, persuasive skills are also required to convince the influencers to adopt ethical alternatives</a:t>
            </a:r>
            <a:r>
              <a:rPr lang="en-US" dirty="0" smtClean="0">
                <a:solidFill>
                  <a:srgbClr val="000000"/>
                </a:solidFill>
                <a:latin typeface="Verdana" panose="020B0604030504040204" pitchFamily="34" charset="0"/>
              </a:rPr>
              <a:t>.</a:t>
            </a:r>
          </a:p>
          <a:p>
            <a:endParaRPr lang="en-US" dirty="0">
              <a:solidFill>
                <a:srgbClr val="000000"/>
              </a:solidFill>
              <a:latin typeface="Verdana" panose="020B0604030504040204" pitchFamily="34" charset="0"/>
            </a:endParaRPr>
          </a:p>
          <a:p>
            <a:r>
              <a:rPr lang="en-US" dirty="0">
                <a:solidFill>
                  <a:srgbClr val="000000"/>
                </a:solidFill>
                <a:latin typeface="Verdana" panose="020B0604030504040204" pitchFamily="34" charset="0"/>
              </a:rPr>
              <a:t>This ethics webinar will</a:t>
            </a:r>
            <a:r>
              <a:rPr lang="en-US" dirty="0" smtClean="0">
                <a:solidFill>
                  <a:srgbClr val="000000"/>
                </a:solidFill>
                <a:latin typeface="Verdana" panose="020B0604030504040204" pitchFamily="34" charset="0"/>
              </a:rPr>
              <a:t>:</a:t>
            </a:r>
          </a:p>
          <a:p>
            <a:endParaRPr lang="en-US" dirty="0">
              <a:solidFill>
                <a:srgbClr val="000000"/>
              </a:solidFill>
              <a:latin typeface="Verdana" panose="020B0604030504040204" pitchFamily="34" charset="0"/>
            </a:endParaRPr>
          </a:p>
          <a:p>
            <a:pPr>
              <a:buFont typeface="Arial" panose="020B0604020202020204" pitchFamily="34" charset="0"/>
              <a:buChar char="•"/>
            </a:pPr>
            <a:r>
              <a:rPr lang="en-US" dirty="0">
                <a:solidFill>
                  <a:srgbClr val="000000"/>
                </a:solidFill>
                <a:latin typeface="Verdana" panose="020B0604030504040204" pitchFamily="34" charset="0"/>
              </a:rPr>
              <a:t>Discuss how to recruit allies and form coalitions as a means to influence more senior executives.</a:t>
            </a:r>
          </a:p>
          <a:p>
            <a:pPr>
              <a:buFont typeface="Arial" panose="020B0604020202020204" pitchFamily="34" charset="0"/>
              <a:buChar char="•"/>
            </a:pPr>
            <a:r>
              <a:rPr lang="en-US" dirty="0">
                <a:solidFill>
                  <a:srgbClr val="000000"/>
                </a:solidFill>
                <a:latin typeface="Verdana" panose="020B0604030504040204" pitchFamily="34" charset="0"/>
              </a:rPr>
              <a:t>Provide examples of persuasive techniques that can be used to raise ethical concerns</a:t>
            </a:r>
            <a:endParaRPr lang="en-US" b="0" i="0" u="none" strike="noStrike"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528096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013" y="4722208"/>
            <a:ext cx="1909430" cy="1909430"/>
          </a:xfrm>
          <a:prstGeom prst="rect">
            <a:avLst/>
          </a:prstGeom>
        </p:spPr>
      </p:pic>
      <p:sp>
        <p:nvSpPr>
          <p:cNvPr id="5" name="Content Placeholder 2"/>
          <p:cNvSpPr txBox="1">
            <a:spLocks/>
          </p:cNvSpPr>
          <p:nvPr/>
        </p:nvSpPr>
        <p:spPr>
          <a:xfrm>
            <a:off x="970280" y="271219"/>
            <a:ext cx="10515600" cy="5905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Ethics</a:t>
            </a:r>
          </a:p>
          <a:p>
            <a:pPr marL="0"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pic>
        <p:nvPicPr>
          <p:cNvPr id="2" name="Picture 1"/>
          <p:cNvPicPr>
            <a:picLocks/>
          </p:cNvPicPr>
          <p:nvPr/>
        </p:nvPicPr>
        <p:blipFill>
          <a:blip r:embed="rId3"/>
          <a:stretch>
            <a:fillRect/>
          </a:stretch>
        </p:blipFill>
        <p:spPr>
          <a:xfrm>
            <a:off x="1055966" y="78179"/>
            <a:ext cx="8605361" cy="6703981"/>
          </a:xfrm>
          <a:prstGeom prst="rect">
            <a:avLst/>
          </a:prstGeom>
        </p:spPr>
      </p:pic>
    </p:spTree>
    <p:extLst>
      <p:ext uri="{BB962C8B-B14F-4D97-AF65-F5344CB8AC3E}">
        <p14:creationId xmlns:p14="http://schemas.microsoft.com/office/powerpoint/2010/main" val="110952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329" y="4701888"/>
            <a:ext cx="1909430" cy="1909430"/>
          </a:xfrm>
          <a:prstGeom prst="rect">
            <a:avLst/>
          </a:prstGeom>
        </p:spPr>
      </p:pic>
      <p:sp>
        <p:nvSpPr>
          <p:cNvPr id="5" name="Content Placeholder 2"/>
          <p:cNvSpPr txBox="1">
            <a:spLocks/>
          </p:cNvSpPr>
          <p:nvPr/>
        </p:nvSpPr>
        <p:spPr>
          <a:xfrm>
            <a:off x="970280" y="271219"/>
            <a:ext cx="10515600" cy="5905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Ethics</a:t>
            </a:r>
          </a:p>
          <a:p>
            <a:pPr marL="0"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443401" y="728662"/>
            <a:ext cx="9522619" cy="6129338"/>
          </a:xfrm>
          <a:prstGeom prst="rect">
            <a:avLst/>
          </a:prstGeom>
        </p:spPr>
      </p:pic>
    </p:spTree>
    <p:extLst>
      <p:ext uri="{BB962C8B-B14F-4D97-AF65-F5344CB8AC3E}">
        <p14:creationId xmlns:p14="http://schemas.microsoft.com/office/powerpoint/2010/main" val="2763670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0071" y="5093496"/>
            <a:ext cx="1678838" cy="1678838"/>
          </a:xfrm>
          <a:prstGeom prst="rect">
            <a:avLst/>
          </a:prstGeom>
        </p:spPr>
      </p:pic>
      <p:sp>
        <p:nvSpPr>
          <p:cNvPr id="5" name="Content Placeholder 2"/>
          <p:cNvSpPr txBox="1">
            <a:spLocks/>
          </p:cNvSpPr>
          <p:nvPr/>
        </p:nvSpPr>
        <p:spPr>
          <a:xfrm>
            <a:off x="970280" y="271219"/>
            <a:ext cx="10515600" cy="5905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Ethics</a:t>
            </a:r>
          </a:p>
          <a:p>
            <a:pPr marL="0"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pic>
        <p:nvPicPr>
          <p:cNvPr id="2" name="Picture 1"/>
          <p:cNvPicPr>
            <a:picLocks noChangeAspect="1"/>
          </p:cNvPicPr>
          <p:nvPr/>
        </p:nvPicPr>
        <p:blipFill>
          <a:blip r:embed="rId3"/>
          <a:stretch>
            <a:fillRect/>
          </a:stretch>
        </p:blipFill>
        <p:spPr>
          <a:xfrm>
            <a:off x="193091" y="640014"/>
            <a:ext cx="9994900" cy="5834634"/>
          </a:xfrm>
          <a:prstGeom prst="rect">
            <a:avLst/>
          </a:prstGeom>
        </p:spPr>
      </p:pic>
    </p:spTree>
    <p:extLst>
      <p:ext uri="{BB962C8B-B14F-4D97-AF65-F5344CB8AC3E}">
        <p14:creationId xmlns:p14="http://schemas.microsoft.com/office/powerpoint/2010/main" val="4169830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Ethics – Blog/Newsletter Use</a:t>
            </a:r>
          </a:p>
          <a:p>
            <a:pPr marL="0" indent="0">
              <a:buNone/>
            </a:pPr>
            <a:endParaRPr lang="en-US" dirty="0"/>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pic>
        <p:nvPicPr>
          <p:cNvPr id="2" name="Picture 1"/>
          <p:cNvPicPr>
            <a:picLocks noChangeAspect="1"/>
          </p:cNvPicPr>
          <p:nvPr/>
        </p:nvPicPr>
        <p:blipFill>
          <a:blip r:embed="rId3"/>
          <a:stretch>
            <a:fillRect/>
          </a:stretch>
        </p:blipFill>
        <p:spPr>
          <a:xfrm>
            <a:off x="270523" y="676558"/>
            <a:ext cx="10065258" cy="6118098"/>
          </a:xfrm>
          <a:prstGeom prst="rect">
            <a:avLst/>
          </a:prstGeom>
        </p:spPr>
      </p:pic>
    </p:spTree>
    <p:extLst>
      <p:ext uri="{BB962C8B-B14F-4D97-AF65-F5344CB8AC3E}">
        <p14:creationId xmlns:p14="http://schemas.microsoft.com/office/powerpoint/2010/main" val="1473530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pic>
        <p:nvPicPr>
          <p:cNvPr id="4" name="Picture 3"/>
          <p:cNvPicPr>
            <a:picLocks noChangeAspect="1"/>
          </p:cNvPicPr>
          <p:nvPr/>
        </p:nvPicPr>
        <p:blipFill>
          <a:blip r:embed="rId3"/>
          <a:stretch>
            <a:fillRect/>
          </a:stretch>
        </p:blipFill>
        <p:spPr>
          <a:xfrm>
            <a:off x="645799" y="534606"/>
            <a:ext cx="8743760" cy="6150674"/>
          </a:xfrm>
          <a:prstGeom prst="rect">
            <a:avLst/>
          </a:prstGeom>
        </p:spPr>
      </p:pic>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Ethics – Blog/Newsletter Use</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3651645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Ethics – Blog/Newsletter Use</a:t>
            </a:r>
          </a:p>
          <a:p>
            <a:pPr marL="0" indent="0">
              <a:buNone/>
            </a:pPr>
            <a:endParaRPr lang="en-US" dirty="0"/>
          </a:p>
          <a:p>
            <a:pPr marL="457200" lvl="1" indent="0">
              <a:buNone/>
            </a:pPr>
            <a:endParaRPr lang="en-US" dirty="0"/>
          </a:p>
        </p:txBody>
      </p:sp>
      <p:pic>
        <p:nvPicPr>
          <p:cNvPr id="2" name="Picture 1"/>
          <p:cNvPicPr>
            <a:picLocks noChangeAspect="1"/>
          </p:cNvPicPr>
          <p:nvPr/>
        </p:nvPicPr>
        <p:blipFill>
          <a:blip r:embed="rId3"/>
          <a:stretch>
            <a:fillRect/>
          </a:stretch>
        </p:blipFill>
        <p:spPr>
          <a:xfrm>
            <a:off x="506633" y="612931"/>
            <a:ext cx="9782175" cy="5991069"/>
          </a:xfrm>
          <a:prstGeom prst="rect">
            <a:avLst/>
          </a:prstGeom>
        </p:spPr>
      </p:pic>
    </p:spTree>
    <p:extLst>
      <p:ext uri="{BB962C8B-B14F-4D97-AF65-F5344CB8AC3E}">
        <p14:creationId xmlns:p14="http://schemas.microsoft.com/office/powerpoint/2010/main" val="130334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PRSA Detroit:  Diversity </a:t>
            </a:r>
            <a:endParaRPr lang="en-US" sz="4000"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cxnSp>
        <p:nvCxnSpPr>
          <p:cNvPr id="5" name="Straight Connector 4"/>
          <p:cNvCxnSpPr/>
          <p:nvPr/>
        </p:nvCxnSpPr>
        <p:spPr>
          <a:xfrm>
            <a:off x="838200" y="1700980"/>
            <a:ext cx="10947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013" y="4722208"/>
            <a:ext cx="1909430" cy="1909430"/>
          </a:xfrm>
          <a:prstGeom prst="rect">
            <a:avLst/>
          </a:prstGeom>
        </p:spPr>
      </p:pic>
      <p:pic>
        <p:nvPicPr>
          <p:cNvPr id="2050" name="Picture 2" descr="PRSA Detro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299" y="3354703"/>
            <a:ext cx="3451765" cy="189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61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Ethics – Blog/Newsletter Use</a:t>
            </a:r>
          </a:p>
          <a:p>
            <a:pPr marL="0" indent="0">
              <a:buNone/>
            </a:pPr>
            <a:endParaRPr lang="en-US" dirty="0"/>
          </a:p>
          <a:p>
            <a:pPr marL="457200" lvl="1" indent="0">
              <a:buNone/>
            </a:pPr>
            <a:endParaRPr lang="en-US" dirty="0"/>
          </a:p>
        </p:txBody>
      </p:sp>
      <p:pic>
        <p:nvPicPr>
          <p:cNvPr id="4" name="Picture 3"/>
          <p:cNvPicPr>
            <a:picLocks noChangeAspect="1"/>
          </p:cNvPicPr>
          <p:nvPr/>
        </p:nvPicPr>
        <p:blipFill>
          <a:blip r:embed="rId3"/>
          <a:stretch>
            <a:fillRect/>
          </a:stretch>
        </p:blipFill>
        <p:spPr>
          <a:xfrm>
            <a:off x="681310" y="826453"/>
            <a:ext cx="9455468" cy="5855018"/>
          </a:xfrm>
          <a:prstGeom prst="rect">
            <a:avLst/>
          </a:prstGeom>
        </p:spPr>
      </p:pic>
    </p:spTree>
    <p:extLst>
      <p:ext uri="{BB962C8B-B14F-4D97-AF65-F5344CB8AC3E}">
        <p14:creationId xmlns:p14="http://schemas.microsoft.com/office/powerpoint/2010/main" val="34653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smtClean="0"/>
              <a:t>Ethics – Blog/Newsletter Use</a:t>
            </a:r>
          </a:p>
          <a:p>
            <a:pPr marL="0" indent="0">
              <a:buNone/>
            </a:pPr>
            <a:endParaRPr lang="en-US" dirty="0"/>
          </a:p>
          <a:p>
            <a:pPr marL="457200" lvl="1" indent="0">
              <a:buNone/>
            </a:pPr>
            <a:endParaRPr lang="en-US" dirty="0"/>
          </a:p>
        </p:txBody>
      </p:sp>
      <p:pic>
        <p:nvPicPr>
          <p:cNvPr id="5" name="Picture 4"/>
          <p:cNvPicPr>
            <a:picLocks/>
          </p:cNvPicPr>
          <p:nvPr/>
        </p:nvPicPr>
        <p:blipFill>
          <a:blip r:embed="rId3"/>
          <a:stretch>
            <a:fillRect/>
          </a:stretch>
        </p:blipFill>
        <p:spPr>
          <a:xfrm>
            <a:off x="1120771" y="793525"/>
            <a:ext cx="8313610" cy="6001131"/>
          </a:xfrm>
          <a:prstGeom prst="rect">
            <a:avLst/>
          </a:prstGeom>
        </p:spPr>
      </p:pic>
    </p:spTree>
    <p:extLst>
      <p:ext uri="{BB962C8B-B14F-4D97-AF65-F5344CB8AC3E}">
        <p14:creationId xmlns:p14="http://schemas.microsoft.com/office/powerpoint/2010/main" val="3362681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013" y="4722208"/>
            <a:ext cx="1909430" cy="1909430"/>
          </a:xfrm>
          <a:prstGeom prst="rect">
            <a:avLst/>
          </a:prstGeom>
        </p:spPr>
      </p:pic>
      <p:pic>
        <p:nvPicPr>
          <p:cNvPr id="4" name="Picture 2" descr="PRSA Detro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419" y="1331188"/>
            <a:ext cx="3451765" cy="18929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spect="1"/>
          </p:cNvSpPr>
          <p:nvPr/>
        </p:nvSpPr>
        <p:spPr>
          <a:xfrm>
            <a:off x="2674633" y="3608777"/>
            <a:ext cx="6453754" cy="1350563"/>
          </a:xfrm>
          <a:prstGeom prst="rect">
            <a:avLst/>
          </a:prstGeom>
        </p:spPr>
        <p:txBody>
          <a:bodyPr wrap="none">
            <a:spAutoFit/>
          </a:bodyPr>
          <a:lstStyle/>
          <a:p>
            <a:pPr>
              <a:lnSpc>
                <a:spcPct val="107000"/>
              </a:lnSpc>
              <a:spcAft>
                <a:spcPts val="800"/>
              </a:spcAft>
            </a:pPr>
            <a:r>
              <a:rPr lang="en-US" sz="8000" dirty="0">
                <a:latin typeface="Arial Black" panose="020B0A04020102020204" pitchFamily="34" charset="0"/>
                <a:ea typeface="Calibri" panose="020F0502020204030204" pitchFamily="34" charset="0"/>
                <a:cs typeface="Times New Roman" panose="02020603050405020304" pitchFamily="18" charset="0"/>
              </a:rPr>
              <a:t>Thank You!</a:t>
            </a:r>
            <a:endParaRPr lang="en-US" sz="80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08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095"/>
            <a:ext cx="10515600" cy="1325563"/>
          </a:xfrm>
        </p:spPr>
        <p:txBody>
          <a:bodyPr>
            <a:normAutofit/>
          </a:bodyPr>
          <a:lstStyle/>
          <a:p>
            <a:r>
              <a:rPr lang="en-US" sz="4000" b="1" dirty="0" smtClean="0"/>
              <a:t>PRSA Detroit:  Diversity </a:t>
            </a:r>
            <a:endParaRPr lang="en-US" sz="4000"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cxnSp>
        <p:nvCxnSpPr>
          <p:cNvPr id="5" name="Straight Connector 4"/>
          <p:cNvCxnSpPr/>
          <p:nvPr/>
        </p:nvCxnSpPr>
        <p:spPr>
          <a:xfrm>
            <a:off x="838200" y="1467300"/>
            <a:ext cx="10947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4245" y="4958080"/>
            <a:ext cx="1724358" cy="1724358"/>
          </a:xfrm>
          <a:prstGeom prst="rect">
            <a:avLst/>
          </a:prstGeom>
        </p:spPr>
      </p:pic>
      <p:pic>
        <p:nvPicPr>
          <p:cNvPr id="4" name="Picture 3"/>
          <p:cNvPicPr>
            <a:picLocks noChangeAspect="1"/>
          </p:cNvPicPr>
          <p:nvPr/>
        </p:nvPicPr>
        <p:blipFill>
          <a:blip r:embed="rId3"/>
          <a:stretch>
            <a:fillRect/>
          </a:stretch>
        </p:blipFill>
        <p:spPr>
          <a:xfrm>
            <a:off x="183397" y="1638658"/>
            <a:ext cx="10218420" cy="5173980"/>
          </a:xfrm>
          <a:prstGeom prst="rect">
            <a:avLst/>
          </a:prstGeom>
        </p:spPr>
      </p:pic>
    </p:spTree>
    <p:extLst>
      <p:ext uri="{BB962C8B-B14F-4D97-AF65-F5344CB8AC3E}">
        <p14:creationId xmlns:p14="http://schemas.microsoft.com/office/powerpoint/2010/main" val="1192174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PRSA Detroit:  Diversity </a:t>
            </a:r>
            <a:endParaRPr lang="en-US" sz="40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Diversity Committee</a:t>
            </a:r>
          </a:p>
          <a:p>
            <a:r>
              <a:rPr lang="en-US" b="1" dirty="0"/>
              <a:t>“Diversity is often framed as a ‘challenge’ that we must overcome. But it’s time to look at it as an opportunity to learn.”</a:t>
            </a:r>
            <a:endParaRPr lang="en-US" dirty="0"/>
          </a:p>
          <a:p>
            <a:r>
              <a:rPr lang="en-US" b="1" i="1" dirty="0"/>
              <a:t> </a:t>
            </a:r>
            <a:r>
              <a:rPr lang="en-US" i="1" dirty="0"/>
              <a:t>Matthew Seeger, Ph.D., dean, College of Fine, Performing and Communication Arts at Wayne State University,</a:t>
            </a:r>
            <a:br>
              <a:rPr lang="en-US" i="1" dirty="0"/>
            </a:br>
            <a:r>
              <a:rPr lang="en-US" i="1" dirty="0"/>
              <a:t>in his closing remarks at the 2012 </a:t>
            </a:r>
            <a:r>
              <a:rPr lang="en-US" i="1" dirty="0" err="1"/>
              <a:t>Ofield</a:t>
            </a:r>
            <a:r>
              <a:rPr lang="en-US" i="1" dirty="0"/>
              <a:t> Dukes Diversity Summit</a:t>
            </a:r>
            <a:endParaRPr lang="en-US" dirty="0"/>
          </a:p>
          <a:p>
            <a:r>
              <a:rPr lang="en-US" b="1" dirty="0"/>
              <a:t>PRSA Detroit’s diversity committee aims to:</a:t>
            </a:r>
            <a:endParaRPr lang="en-US" dirty="0"/>
          </a:p>
          <a:p>
            <a:pPr marL="0" indent="0">
              <a:buNone/>
            </a:pPr>
            <a:r>
              <a:rPr lang="en-US" dirty="0" smtClean="0"/>
              <a:t>1</a:t>
            </a:r>
            <a:r>
              <a:rPr lang="en-US" dirty="0"/>
              <a:t>. Provide members with educational and professional diversity programming.</a:t>
            </a:r>
            <a:br>
              <a:rPr lang="en-US" dirty="0"/>
            </a:br>
            <a:r>
              <a:rPr lang="en-US" dirty="0"/>
              <a:t>2. Diversify the PRSA membership and areas of chapter participation.</a:t>
            </a:r>
            <a:br>
              <a:rPr lang="en-US" dirty="0"/>
            </a:br>
            <a:r>
              <a:rPr lang="en-US" dirty="0"/>
              <a:t>3. Share diversity focused content for members and visitors of interest.</a:t>
            </a:r>
          </a:p>
        </p:txBody>
      </p:sp>
      <p:cxnSp>
        <p:nvCxnSpPr>
          <p:cNvPr id="5" name="Straight Connector 4"/>
          <p:cNvCxnSpPr/>
          <p:nvPr/>
        </p:nvCxnSpPr>
        <p:spPr>
          <a:xfrm>
            <a:off x="838200" y="1700980"/>
            <a:ext cx="10947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4319" y="5097396"/>
            <a:ext cx="1659003" cy="1659003"/>
          </a:xfrm>
          <a:prstGeom prst="rect">
            <a:avLst/>
          </a:prstGeom>
        </p:spPr>
      </p:pic>
    </p:spTree>
    <p:extLst>
      <p:ext uri="{BB962C8B-B14F-4D97-AF65-F5344CB8AC3E}">
        <p14:creationId xmlns:p14="http://schemas.microsoft.com/office/powerpoint/2010/main" val="30440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lgn="ctr">
              <a:buNone/>
            </a:pPr>
            <a:r>
              <a:rPr lang="en-US" b="1" dirty="0" smtClean="0"/>
              <a:t>Diversity </a:t>
            </a:r>
          </a:p>
          <a:p>
            <a:pPr marL="0" indent="0" algn="ctr">
              <a:buNone/>
            </a:pPr>
            <a:endParaRPr lang="en-US" dirty="0"/>
          </a:p>
          <a:p>
            <a:r>
              <a:rPr lang="en-US" b="1" dirty="0" err="1"/>
              <a:t>Ofield</a:t>
            </a:r>
            <a:r>
              <a:rPr lang="en-US" b="1" dirty="0"/>
              <a:t> Dukes Diversity Summit </a:t>
            </a:r>
            <a:r>
              <a:rPr lang="en-US" dirty="0"/>
              <a:t>(Feb. 16, 2012</a:t>
            </a:r>
            <a:r>
              <a:rPr lang="en-US" dirty="0" smtClean="0"/>
              <a:t>)</a:t>
            </a:r>
          </a:p>
          <a:p>
            <a:r>
              <a:rPr lang="en-US" dirty="0"/>
              <a:t>Over 120 public relations students and professionals gathered in Detroit for the first-ever </a:t>
            </a:r>
            <a:r>
              <a:rPr lang="en-US" dirty="0" err="1"/>
              <a:t>Ofield</a:t>
            </a:r>
            <a:r>
              <a:rPr lang="en-US" dirty="0"/>
              <a:t> Dukes Diversity Summit, presented by PRSA Detroit, General Motors and The Wayne State Department of Communication in honor of the late </a:t>
            </a:r>
            <a:r>
              <a:rPr lang="en-US" dirty="0" err="1"/>
              <a:t>Ofield</a:t>
            </a:r>
            <a:r>
              <a:rPr lang="en-US" dirty="0"/>
              <a:t> Dukes, APR, Fellow PRSA – a distinguished PR professional, educator and journalist.</a:t>
            </a:r>
          </a:p>
          <a:p>
            <a:r>
              <a:rPr lang="en-US" dirty="0"/>
              <a:t>The program sought to redefine “diversity” beyond race and ethnicity and explore its meanings for the public relations profession; examine the role of diversity within the profession, publics and the process; and offer strategies and tactics for communicating with diverse audiences</a:t>
            </a:r>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013" y="4722208"/>
            <a:ext cx="1909430" cy="1909430"/>
          </a:xfrm>
          <a:prstGeom prst="rect">
            <a:avLst/>
          </a:prstGeom>
        </p:spPr>
      </p:pic>
    </p:spTree>
    <p:extLst>
      <p:ext uri="{BB962C8B-B14F-4D97-AF65-F5344CB8AC3E}">
        <p14:creationId xmlns:p14="http://schemas.microsoft.com/office/powerpoint/2010/main" val="1157782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lstStyle/>
          <a:p>
            <a:pPr marL="0" indent="0" algn="ctr">
              <a:buNone/>
            </a:pPr>
            <a:r>
              <a:rPr lang="en-US" b="1" dirty="0" smtClean="0"/>
              <a:t>Diversity</a:t>
            </a:r>
          </a:p>
          <a:p>
            <a:pPr marL="0" indent="0" algn="ctr">
              <a:buNone/>
            </a:pPr>
            <a:endParaRPr lang="en-US" dirty="0"/>
          </a:p>
          <a:p>
            <a:r>
              <a:rPr lang="en-US" b="1" dirty="0"/>
              <a:t>Diversity Deep Dive: Connecting with the LGBT Community &amp; Media </a:t>
            </a:r>
            <a:r>
              <a:rPr lang="en-US" dirty="0"/>
              <a:t>(June 27, 2012)</a:t>
            </a:r>
          </a:p>
          <a:p>
            <a:r>
              <a:rPr lang="en-US" dirty="0"/>
              <a:t>During National Gay &amp; Lesbian Pride Month, PRSA teamed up with Jan Stevenson, co-publisher of </a:t>
            </a:r>
            <a:r>
              <a:rPr lang="en-US" dirty="0">
                <a:hlinkClick r:id="rId2"/>
              </a:rPr>
              <a:t>Between The Lines</a:t>
            </a:r>
            <a:r>
              <a:rPr lang="en-US" dirty="0"/>
              <a:t> and Antonio David Garcia, Executive Director at </a:t>
            </a:r>
            <a:r>
              <a:rPr lang="en-US" dirty="0">
                <a:hlinkClick r:id="rId3"/>
              </a:rPr>
              <a:t>Affirmations</a:t>
            </a:r>
            <a:r>
              <a:rPr lang="en-US" dirty="0"/>
              <a:t> for an in-depth look at: who the LGBT consumer is, why they’re important to public relations professionals and how to effectively communicate and develop relationships with the LGBT media and community resources.</a:t>
            </a:r>
          </a:p>
          <a:p>
            <a:pPr marL="457200" lvl="1" indent="0">
              <a:buNone/>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7013" y="4722208"/>
            <a:ext cx="1909430" cy="1909430"/>
          </a:xfrm>
          <a:prstGeom prst="rect">
            <a:avLst/>
          </a:prstGeom>
        </p:spPr>
      </p:pic>
    </p:spTree>
    <p:extLst>
      <p:ext uri="{BB962C8B-B14F-4D97-AF65-F5344CB8AC3E}">
        <p14:creationId xmlns:p14="http://schemas.microsoft.com/office/powerpoint/2010/main" val="379808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a:bodyPr>
          <a:lstStyle/>
          <a:p>
            <a:pPr marL="0" indent="0" algn="ctr">
              <a:buNone/>
            </a:pPr>
            <a:r>
              <a:rPr lang="en-US" b="1" dirty="0"/>
              <a:t>Diversity </a:t>
            </a:r>
            <a:endParaRPr lang="en-US" b="1" dirty="0" smtClean="0"/>
          </a:p>
          <a:p>
            <a:pPr marL="0" indent="0">
              <a:buNone/>
            </a:pPr>
            <a:endParaRPr lang="en-US" dirty="0"/>
          </a:p>
          <a:p>
            <a:r>
              <a:rPr lang="en-US" b="1" dirty="0" err="1"/>
              <a:t>Ofield</a:t>
            </a:r>
            <a:r>
              <a:rPr lang="en-US" b="1" dirty="0"/>
              <a:t> Dukes Diversity Summit | Second Annual </a:t>
            </a:r>
            <a:r>
              <a:rPr lang="en-US" dirty="0"/>
              <a:t>(May 15, 2013)</a:t>
            </a:r>
          </a:p>
          <a:p>
            <a:r>
              <a:rPr lang="en-US" dirty="0"/>
              <a:t>More than 85 public relations practitioners, scholars and students gathered at Wayne State University on May 15 to explore the challenges and opportunities presented by the inherent ethnic and cultural diversity of southeast Michigan, and the links between public relations, diversity, social responsibility and ethics.</a:t>
            </a:r>
          </a:p>
          <a:p>
            <a:r>
              <a:rPr lang="en-US" dirty="0"/>
              <a:t>The second annual </a:t>
            </a:r>
            <a:r>
              <a:rPr lang="en-US" dirty="0" err="1"/>
              <a:t>Ofield</a:t>
            </a:r>
            <a:r>
              <a:rPr lang="en-US" dirty="0"/>
              <a:t> Dukes Diversity Summit – sponsored by PRSA Detroit, General Motors and the Wayne State University Department of Communication – serves as a tribute to </a:t>
            </a:r>
            <a:r>
              <a:rPr lang="en-US" dirty="0" err="1"/>
              <a:t>Ofield</a:t>
            </a:r>
            <a:r>
              <a:rPr lang="en-US" dirty="0"/>
              <a:t> Dukes, APR, Fellow PRSA, a trailblazing champion of diversity and social responsibility who died in 2011.</a:t>
            </a:r>
          </a:p>
          <a:p>
            <a:endParaRPr lang="en-US" dirty="0"/>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186" y="5278809"/>
            <a:ext cx="1579191" cy="1579191"/>
          </a:xfrm>
          <a:prstGeom prst="rect">
            <a:avLst/>
          </a:prstGeom>
        </p:spPr>
      </p:pic>
    </p:spTree>
    <p:extLst>
      <p:ext uri="{BB962C8B-B14F-4D97-AF65-F5344CB8AC3E}">
        <p14:creationId xmlns:p14="http://schemas.microsoft.com/office/powerpoint/2010/main" val="1209625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220"/>
            <a:ext cx="10515600" cy="5905743"/>
          </a:xfrm>
        </p:spPr>
        <p:txBody>
          <a:bodyPr>
            <a:normAutofit fontScale="92500" lnSpcReduction="20000"/>
          </a:bodyPr>
          <a:lstStyle/>
          <a:p>
            <a:pPr marL="0" indent="0" algn="ctr">
              <a:buNone/>
            </a:pPr>
            <a:r>
              <a:rPr lang="en-US" b="1" dirty="0" smtClean="0"/>
              <a:t>Diversity</a:t>
            </a:r>
          </a:p>
          <a:p>
            <a:pPr marL="0" indent="0">
              <a:buNone/>
            </a:pPr>
            <a:endParaRPr lang="en-US" dirty="0"/>
          </a:p>
          <a:p>
            <a:r>
              <a:rPr lang="en-US" b="1" dirty="0" err="1"/>
              <a:t>Ofield</a:t>
            </a:r>
            <a:r>
              <a:rPr lang="en-US" b="1" dirty="0"/>
              <a:t> Dukes Diversity Summit | Third Annual </a:t>
            </a:r>
            <a:r>
              <a:rPr lang="en-US" dirty="0"/>
              <a:t>(Oct. 23, 2014)</a:t>
            </a:r>
          </a:p>
          <a:p>
            <a:r>
              <a:rPr lang="en-US" dirty="0"/>
              <a:t>More than 100 public relations practitioners, scholars and students gathered at Wayne State University to explore communicating and working with cross-generations. The third annual </a:t>
            </a:r>
            <a:r>
              <a:rPr lang="en-US" dirty="0" err="1"/>
              <a:t>Ofield</a:t>
            </a:r>
            <a:r>
              <a:rPr lang="en-US" dirty="0"/>
              <a:t> Dukes Diversity Summit – sponsored by PRSA Detroit, General Motors and the Wayne State University Department of Communication – offered an engaging setting for attendees to:</a:t>
            </a:r>
          </a:p>
          <a:p>
            <a:pPr lvl="1"/>
            <a:r>
              <a:rPr lang="en-US" dirty="0"/>
              <a:t>Learn how boomers and millennials can work successfully together – what they’re teaching each other in the PR work environment.</a:t>
            </a:r>
          </a:p>
          <a:p>
            <a:pPr lvl="1"/>
            <a:r>
              <a:rPr lang="en-US" dirty="0"/>
              <a:t>Learn how to encourage cooperative working relationships in the PR work environment for maximum efficiency, collegiality and project success.</a:t>
            </a:r>
          </a:p>
          <a:p>
            <a:pPr lvl="1"/>
            <a:r>
              <a:rPr lang="en-US" dirty="0"/>
              <a:t>Learn how to work with cross-generations to successfully target messages and attract audiences.</a:t>
            </a:r>
          </a:p>
          <a:p>
            <a:pPr lvl="1"/>
            <a:r>
              <a:rPr lang="en-US" dirty="0"/>
              <a:t>Hear about successful a local PR campaign targeting millennials.</a:t>
            </a:r>
          </a:p>
          <a:p>
            <a:pPr lvl="1"/>
            <a:r>
              <a:rPr lang="en-US" dirty="0"/>
              <a:t>Participate in dialogue with media about reaching cross-generational audiences and preparing cross-generational content.</a:t>
            </a:r>
          </a:p>
          <a:p>
            <a:endParaRPr lang="en-US" dirty="0"/>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088" y="5387367"/>
            <a:ext cx="1407289" cy="1407289"/>
          </a:xfrm>
          <a:prstGeom prst="rect">
            <a:avLst/>
          </a:prstGeom>
        </p:spPr>
      </p:pic>
    </p:spTree>
    <p:extLst>
      <p:ext uri="{BB962C8B-B14F-4D97-AF65-F5344CB8AC3E}">
        <p14:creationId xmlns:p14="http://schemas.microsoft.com/office/powerpoint/2010/main" val="1385675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Widescreen</PresentationFormat>
  <Paragraphs>88</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Calibri Light</vt:lpstr>
      <vt:lpstr>Times New Roman</vt:lpstr>
      <vt:lpstr>Verdana</vt:lpstr>
      <vt:lpstr>Office Theme</vt:lpstr>
      <vt:lpstr>PRSA Detroit:  Diversity and Ethics  </vt:lpstr>
      <vt:lpstr>PRSA Detroit:  Diversity and Ethics </vt:lpstr>
      <vt:lpstr>PRSA Detroit:  Diversity </vt:lpstr>
      <vt:lpstr>PRSA Detroit:  Diversity </vt:lpstr>
      <vt:lpstr>PRSA Detroit:  Diversity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PRSA Detroit:  Ethics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Kellogg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Andrea</dc:creator>
  <cp:lastModifiedBy>owner</cp:lastModifiedBy>
  <cp:revision>35</cp:revision>
  <dcterms:created xsi:type="dcterms:W3CDTF">2017-07-26T12:22:04Z</dcterms:created>
  <dcterms:modified xsi:type="dcterms:W3CDTF">2017-09-25T13:44:46Z</dcterms:modified>
</cp:coreProperties>
</file>